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4"/>
  </p:sldMasterIdLst>
  <p:notesMasterIdLst>
    <p:notesMasterId r:id="rId28"/>
  </p:notesMasterIdLst>
  <p:handoutMasterIdLst>
    <p:handoutMasterId r:id="rId29"/>
  </p:handoutMasterIdLst>
  <p:sldIdLst>
    <p:sldId id="422" r:id="rId5"/>
    <p:sldId id="514" r:id="rId6"/>
    <p:sldId id="544" r:id="rId7"/>
    <p:sldId id="510" r:id="rId8"/>
    <p:sldId id="541" r:id="rId9"/>
    <p:sldId id="515" r:id="rId10"/>
    <p:sldId id="558" r:id="rId11"/>
    <p:sldId id="547" r:id="rId12"/>
    <p:sldId id="557" r:id="rId13"/>
    <p:sldId id="556" r:id="rId14"/>
    <p:sldId id="551" r:id="rId15"/>
    <p:sldId id="548" r:id="rId16"/>
    <p:sldId id="552" r:id="rId17"/>
    <p:sldId id="537" r:id="rId18"/>
    <p:sldId id="561" r:id="rId19"/>
    <p:sldId id="536" r:id="rId20"/>
    <p:sldId id="553" r:id="rId21"/>
    <p:sldId id="546" r:id="rId22"/>
    <p:sldId id="559" r:id="rId23"/>
    <p:sldId id="560" r:id="rId24"/>
    <p:sldId id="539" r:id="rId25"/>
    <p:sldId id="540" r:id="rId26"/>
    <p:sldId id="50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7" pos="2880">
          <p15:clr>
            <a:srgbClr val="A4A3A4"/>
          </p15:clr>
        </p15:guide>
        <p15:guide id="18" orient="horz" pos="162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DA5"/>
    <a:srgbClr val="0A2B47"/>
    <a:srgbClr val="253746"/>
    <a:srgbClr val="FFDD00"/>
    <a:srgbClr val="E97200"/>
    <a:srgbClr val="AB162B"/>
    <a:srgbClr val="212721"/>
    <a:srgbClr val="5C88DA"/>
    <a:srgbClr val="9063C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3" autoAdjust="0"/>
    <p:restoredTop sz="94364" autoAdjust="0"/>
  </p:normalViewPr>
  <p:slideViewPr>
    <p:cSldViewPr snapToGrid="0" snapToObjects="1" showGuides="1">
      <p:cViewPr>
        <p:scale>
          <a:sx n="95" d="100"/>
          <a:sy n="95" d="100"/>
        </p:scale>
        <p:origin x="-900"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D7F698-F7FE-204E-81FC-780180AD0797}" type="datetimeFigureOut">
              <a:rPr lang="en-US" smtClean="0">
                <a:latin typeface="Arial"/>
              </a:rPr>
              <a:pPr/>
              <a:t>10/6/2021</a:t>
            </a:fld>
            <a:endParaRPr lang="en-GB"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0A0707-FC60-8749-9D64-CB1A0278D3A5}" type="slidenum">
              <a:rPr lang="en-GB" smtClean="0">
                <a:latin typeface="Arial"/>
              </a:rPr>
              <a:pPr/>
              <a:t>‹#›</a:t>
            </a:fld>
            <a:endParaRPr lang="en-GB" dirty="0">
              <a:latin typeface="Arial"/>
            </a:endParaRPr>
          </a:p>
        </p:txBody>
      </p:sp>
    </p:spTree>
    <p:extLst>
      <p:ext uri="{BB962C8B-B14F-4D97-AF65-F5344CB8AC3E}">
        <p14:creationId xmlns:p14="http://schemas.microsoft.com/office/powerpoint/2010/main" val="2133250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3687ED8A-BCDF-794E-97C6-BAB562E72AB0}" type="datetimeFigureOut">
              <a:rPr lang="en-US" smtClean="0"/>
              <a:pPr/>
              <a:t>10/6/2021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B2E9501-0A73-994E-8DAA-B493BD46E178}" type="slidenum">
              <a:rPr lang="en-GB" smtClean="0"/>
              <a:pPr/>
              <a:t>‹#›</a:t>
            </a:fld>
            <a:endParaRPr lang="en-GB" dirty="0"/>
          </a:p>
        </p:txBody>
      </p:sp>
    </p:spTree>
    <p:extLst>
      <p:ext uri="{BB962C8B-B14F-4D97-AF65-F5344CB8AC3E}">
        <p14:creationId xmlns:p14="http://schemas.microsoft.com/office/powerpoint/2010/main" val="18141287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At its core, New Ways of Working is all about organizing work for better productivity and making conscious choices and better decisions about the culture and technology we surround ourselves with at Work. These, in turn, lead to greater worker engagement and more fulfillment in our jobs. Why? We spend the majority of our waking hours each day on the job, so why shouldn’t work be enjoyable? Equally important, it’s critical that our organizations be successful. We know that greater employee engagement leads to higher job satisfaction, which results in improved productivity and greater company success.</a:t>
            </a:r>
          </a:p>
          <a:p>
            <a:endParaRPr lang="en-GB" dirty="0"/>
          </a:p>
        </p:txBody>
      </p:sp>
      <p:sp>
        <p:nvSpPr>
          <p:cNvPr id="4" name="Slide Number Placeholder 3"/>
          <p:cNvSpPr>
            <a:spLocks noGrp="1"/>
          </p:cNvSpPr>
          <p:nvPr>
            <p:ph type="sldNum" sz="quarter" idx="10"/>
          </p:nvPr>
        </p:nvSpPr>
        <p:spPr/>
        <p:txBody>
          <a:bodyPr/>
          <a:lstStyle/>
          <a:p>
            <a:fld id="{1B2E9501-0A73-994E-8DAA-B493BD46E178}" type="slidenum">
              <a:rPr lang="en-GB" smtClean="0"/>
              <a:pPr/>
              <a:t>4</a:t>
            </a:fld>
            <a:endParaRPr lang="en-GB" dirty="0"/>
          </a:p>
        </p:txBody>
      </p:sp>
    </p:spTree>
    <p:extLst>
      <p:ext uri="{BB962C8B-B14F-4D97-AF65-F5344CB8AC3E}">
        <p14:creationId xmlns:p14="http://schemas.microsoft.com/office/powerpoint/2010/main" val="410743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At its core, New Ways of Working is all about organizing work for better productivity and making conscious choices and better decisions about the culture and technology we surround ourselves with at Work. These, in turn, lead to greater worker engagement and more fulfillment in our jobs. Why? We spend the majority of our waking hours each day on the job, so why shouldn’t work be enjoyable? Equally important, it’s critical that our organizations be successful. We know that greater employee engagement leads to higher job satisfaction, which results in improved productivity and greater company success.</a:t>
            </a:r>
          </a:p>
          <a:p>
            <a:endParaRPr lang="en-GB" dirty="0"/>
          </a:p>
        </p:txBody>
      </p:sp>
      <p:sp>
        <p:nvSpPr>
          <p:cNvPr id="4" name="Slide Number Placeholder 3"/>
          <p:cNvSpPr>
            <a:spLocks noGrp="1"/>
          </p:cNvSpPr>
          <p:nvPr>
            <p:ph type="sldNum" sz="quarter" idx="10"/>
          </p:nvPr>
        </p:nvSpPr>
        <p:spPr/>
        <p:txBody>
          <a:bodyPr/>
          <a:lstStyle/>
          <a:p>
            <a:fld id="{1B2E9501-0A73-994E-8DAA-B493BD46E178}" type="slidenum">
              <a:rPr lang="en-GB" smtClean="0"/>
              <a:pPr/>
              <a:t>5</a:t>
            </a:fld>
            <a:endParaRPr lang="en-GB" dirty="0"/>
          </a:p>
        </p:txBody>
      </p:sp>
    </p:spTree>
    <p:extLst>
      <p:ext uri="{BB962C8B-B14F-4D97-AF65-F5344CB8AC3E}">
        <p14:creationId xmlns:p14="http://schemas.microsoft.com/office/powerpoint/2010/main" val="4107430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Mobi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4000" cy="3291840"/>
          </a:xfrm>
          <a:prstGeom prst="rect">
            <a:avLst/>
          </a:prstGeom>
        </p:spPr>
      </p:pic>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spTree>
    <p:extLst>
      <p:ext uri="{BB962C8B-B14F-4D97-AF65-F5344CB8AC3E}">
        <p14:creationId xmlns:p14="http://schemas.microsoft.com/office/powerpoint/2010/main" val="734861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Autofit/>
          </a:bodyPr>
          <a:lstStyle/>
          <a:p>
            <a:fld id="{745116E1-301A-E646-A893-BEC126A65370}" type="slidenum">
              <a:rPr lang="en-GB" smtClean="0"/>
              <a:pPr/>
              <a:t>‹#›</a:t>
            </a:fld>
            <a:endParaRPr lang="en-GB" dirty="0"/>
          </a:p>
        </p:txBody>
      </p:sp>
      <p:sp>
        <p:nvSpPr>
          <p:cNvPr id="7" name="Title 6"/>
          <p:cNvSpPr>
            <a:spLocks noGrp="1"/>
          </p:cNvSpPr>
          <p:nvPr>
            <p:ph type="title"/>
          </p:nvPr>
        </p:nvSpPr>
        <p:spPr/>
        <p:txBody>
          <a:bodyPr/>
          <a:lstStyle/>
          <a:p>
            <a:r>
              <a:rPr lang="en-US"/>
              <a:t>Click to edit Master title style</a:t>
            </a:r>
            <a:endParaRPr lang="en-GB"/>
          </a:p>
        </p:txBody>
      </p:sp>
      <p:sp>
        <p:nvSpPr>
          <p:cNvPr id="8" name="Footer Placeholder 4"/>
          <p:cNvSpPr>
            <a:spLocks noGrp="1"/>
          </p:cNvSpPr>
          <p:nvPr>
            <p:ph type="ftr" sz="quarter" idx="3"/>
          </p:nvPr>
        </p:nvSpPr>
        <p:spPr>
          <a:xfrm>
            <a:off x="2545655" y="4907593"/>
            <a:ext cx="4960327" cy="209790"/>
          </a:xfrm>
          <a:prstGeom prst="rect">
            <a:avLst/>
          </a:prstGeom>
        </p:spPr>
        <p:txBody>
          <a:bodyPr vert="horz" lIns="36000" tIns="36000" rIns="36000" bIns="0" rtlCol="0" anchor="ctr">
            <a:noAutofit/>
          </a:bodyPr>
          <a:lstStyle>
            <a:lvl1pPr>
              <a:defRPr lang="en-GB" sz="600" cap="all" dirty="0">
                <a:solidFill>
                  <a:srgbClr val="4A413F"/>
                </a:solidFill>
                <a:latin typeface="Arial"/>
                <a:cs typeface="Arial"/>
              </a:defRPr>
            </a:lvl1pPr>
          </a:lstStyle>
          <a:p>
            <a:endParaRPr lang="en-GB" dirty="0"/>
          </a:p>
        </p:txBody>
      </p:sp>
    </p:spTree>
    <p:extLst>
      <p:ext uri="{BB962C8B-B14F-4D97-AF65-F5344CB8AC3E}">
        <p14:creationId xmlns:p14="http://schemas.microsoft.com/office/powerpoint/2010/main" val="39414898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ront or Back Cover 1">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4000" cy="3291840"/>
          </a:xfrm>
          <a:prstGeom prst="rect">
            <a:avLst/>
          </a:prstGeom>
        </p:spPr>
      </p:pic>
    </p:spTree>
    <p:extLst>
      <p:ext uri="{BB962C8B-B14F-4D97-AF65-F5344CB8AC3E}">
        <p14:creationId xmlns:p14="http://schemas.microsoft.com/office/powerpoint/2010/main" val="1689963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ront or Back Cover 2">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32918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40982" y="2895632"/>
            <a:ext cx="6255038" cy="390178"/>
          </a:xfrm>
          <a:prstGeom prst="rect">
            <a:avLst/>
          </a:prstGeom>
        </p:spPr>
      </p:pic>
    </p:spTree>
    <p:extLst>
      <p:ext uri="{BB962C8B-B14F-4D97-AF65-F5344CB8AC3E}">
        <p14:creationId xmlns:p14="http://schemas.microsoft.com/office/powerpoint/2010/main" val="3609534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ront or Back Cover 3">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85"/>
            <a:ext cx="9144000" cy="329793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40982" y="2895632"/>
            <a:ext cx="6255038" cy="390178"/>
          </a:xfrm>
          <a:prstGeom prst="rect">
            <a:avLst/>
          </a:prstGeom>
        </p:spPr>
      </p:pic>
    </p:spTree>
    <p:extLst>
      <p:ext uri="{BB962C8B-B14F-4D97-AF65-F5344CB8AC3E}">
        <p14:creationId xmlns:p14="http://schemas.microsoft.com/office/powerpoint/2010/main" val="11747022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xed Divider Title &amp; Subtitle">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2"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3" name="Footer Placeholder 3"/>
          <p:cNvSpPr>
            <a:spLocks noGrp="1"/>
          </p:cNvSpPr>
          <p:nvPr>
            <p:ph type="ftr" sz="quarter" idx="11"/>
          </p:nvPr>
        </p:nvSpPr>
        <p:spPr>
          <a:xfrm>
            <a:off x="2545655" y="4907593"/>
            <a:ext cx="4960327" cy="209790"/>
          </a:xfrm>
        </p:spPr>
        <p:txBody>
          <a:bodyPr/>
          <a:lstStyle/>
          <a:p>
            <a:endParaRPr lang="en-GB"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9144000" cy="32918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40982" y="2895632"/>
            <a:ext cx="6255038" cy="390178"/>
          </a:xfrm>
          <a:prstGeom prst="rect">
            <a:avLst/>
          </a:prstGeom>
        </p:spPr>
      </p:pic>
    </p:spTree>
    <p:extLst>
      <p:ext uri="{BB962C8B-B14F-4D97-AF65-F5344CB8AC3E}">
        <p14:creationId xmlns:p14="http://schemas.microsoft.com/office/powerpoint/2010/main" val="26419903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Fixed Divider Title &amp; Subtitle">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3" name="Footer Placeholder 3"/>
          <p:cNvSpPr>
            <a:spLocks noGrp="1"/>
          </p:cNvSpPr>
          <p:nvPr>
            <p:ph type="ftr" sz="quarter" idx="11"/>
          </p:nvPr>
        </p:nvSpPr>
        <p:spPr>
          <a:xfrm>
            <a:off x="2545655" y="4907593"/>
            <a:ext cx="4960327" cy="209790"/>
          </a:xfrm>
        </p:spPr>
        <p:txBody>
          <a:bodyPr/>
          <a:lstStyle/>
          <a:p>
            <a:endParaRPr lang="en-GB"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32918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40982" y="2895632"/>
            <a:ext cx="6255038" cy="390178"/>
          </a:xfrm>
          <a:prstGeom prst="rect">
            <a:avLst/>
          </a:prstGeom>
        </p:spPr>
      </p:pic>
    </p:spTree>
    <p:extLst>
      <p:ext uri="{BB962C8B-B14F-4D97-AF65-F5344CB8AC3E}">
        <p14:creationId xmlns:p14="http://schemas.microsoft.com/office/powerpoint/2010/main" val="12531990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Fixed Divider Title &amp; Subtitle">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32918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40982" y="2895632"/>
            <a:ext cx="6255038" cy="390178"/>
          </a:xfrm>
          <a:prstGeom prst="rect">
            <a:avLst/>
          </a:prstGeom>
        </p:spPr>
      </p:pic>
    </p:spTree>
    <p:extLst>
      <p:ext uri="{BB962C8B-B14F-4D97-AF65-F5344CB8AC3E}">
        <p14:creationId xmlns:p14="http://schemas.microsoft.com/office/powerpoint/2010/main" val="993958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Fixed Divider Title &amp; Sub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3291840"/>
          </a:xfrm>
          <a:prstGeom prst="rect">
            <a:avLst/>
          </a:prstGeom>
        </p:spPr>
      </p:pic>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40982" y="2895632"/>
            <a:ext cx="6255038" cy="390178"/>
          </a:xfrm>
          <a:prstGeom prst="rect">
            <a:avLst/>
          </a:prstGeom>
        </p:spPr>
      </p:pic>
    </p:spTree>
    <p:extLst>
      <p:ext uri="{BB962C8B-B14F-4D97-AF65-F5344CB8AC3E}">
        <p14:creationId xmlns:p14="http://schemas.microsoft.com/office/powerpoint/2010/main" val="16510925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Fixed Divider Title &amp; Subtitle">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9144000" cy="32918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40982" y="2895632"/>
            <a:ext cx="6255038" cy="390178"/>
          </a:xfrm>
          <a:prstGeom prst="rect">
            <a:avLst/>
          </a:prstGeom>
        </p:spPr>
      </p:pic>
    </p:spTree>
    <p:extLst>
      <p:ext uri="{BB962C8B-B14F-4D97-AF65-F5344CB8AC3E}">
        <p14:creationId xmlns:p14="http://schemas.microsoft.com/office/powerpoint/2010/main" val="6020767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Fixed Divider Title &amp; Subtitle">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9144000" cy="32918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40982" y="2895632"/>
            <a:ext cx="6255038" cy="390178"/>
          </a:xfrm>
          <a:prstGeom prst="rect">
            <a:avLst/>
          </a:prstGeom>
        </p:spPr>
      </p:pic>
    </p:spTree>
    <p:extLst>
      <p:ext uri="{BB962C8B-B14F-4D97-AF65-F5344CB8AC3E}">
        <p14:creationId xmlns:p14="http://schemas.microsoft.com/office/powerpoint/2010/main" val="26701045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Cover CC&amp;O">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4000" cy="3287457"/>
          </a:xfrm>
          <a:prstGeom prst="rect">
            <a:avLst/>
          </a:prstGeom>
        </p:spPr>
      </p:pic>
    </p:spTree>
    <p:extLst>
      <p:ext uri="{BB962C8B-B14F-4D97-AF65-F5344CB8AC3E}">
        <p14:creationId xmlns:p14="http://schemas.microsoft.com/office/powerpoint/2010/main" val="768885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8_Fixed Divider Title &amp; Subtitle">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329184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40982" y="2895632"/>
            <a:ext cx="6255038" cy="390178"/>
          </a:xfrm>
          <a:prstGeom prst="rect">
            <a:avLst/>
          </a:prstGeom>
        </p:spPr>
      </p:pic>
    </p:spTree>
    <p:extLst>
      <p:ext uri="{BB962C8B-B14F-4D97-AF65-F5344CB8AC3E}">
        <p14:creationId xmlns:p14="http://schemas.microsoft.com/office/powerpoint/2010/main" val="2804553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 Title and Pictu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Autofit/>
          </a:bodyPr>
          <a:lstStyle/>
          <a:p>
            <a:fld id="{745116E1-301A-E646-A893-BEC126A65370}" type="slidenum">
              <a:rPr lang="en-GB" smtClean="0"/>
              <a:pPr/>
              <a:t>‹#›</a:t>
            </a:fld>
            <a:endParaRPr lang="en-GB" dirty="0"/>
          </a:p>
        </p:txBody>
      </p:sp>
      <p:sp>
        <p:nvSpPr>
          <p:cNvPr id="11" name="Picture Placeholder 8"/>
          <p:cNvSpPr>
            <a:spLocks noGrp="1"/>
          </p:cNvSpPr>
          <p:nvPr>
            <p:ph type="pic" sz="quarter" idx="14"/>
          </p:nvPr>
        </p:nvSpPr>
        <p:spPr>
          <a:xfrm>
            <a:off x="0" y="1095375"/>
            <a:ext cx="9143999" cy="3529013"/>
          </a:xfrm>
          <a:effectLst/>
        </p:spPr>
        <p:txBody>
          <a:bodyPr anchor="ctr">
            <a:noAutofit/>
          </a:bodyPr>
          <a:lstStyle>
            <a:lvl1pPr algn="ctr">
              <a:defRPr sz="1800">
                <a:solidFill>
                  <a:schemeClr val="tx1"/>
                </a:solidFill>
              </a:defRPr>
            </a:lvl1p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Footer Placeholder 4"/>
          <p:cNvSpPr>
            <a:spLocks noGrp="1"/>
          </p:cNvSpPr>
          <p:nvPr>
            <p:ph type="ftr" sz="quarter" idx="3"/>
          </p:nvPr>
        </p:nvSpPr>
        <p:spPr>
          <a:xfrm>
            <a:off x="2545655" y="4907593"/>
            <a:ext cx="4960327" cy="209790"/>
          </a:xfrm>
          <a:prstGeom prst="rect">
            <a:avLst/>
          </a:prstGeom>
        </p:spPr>
        <p:txBody>
          <a:bodyPr vert="horz" lIns="36000" tIns="36000" rIns="36000" bIns="0" rtlCol="0" anchor="ctr">
            <a:noAutofit/>
          </a:bodyPr>
          <a:lstStyle>
            <a:lvl1pPr>
              <a:defRPr lang="en-GB" sz="600" cap="all" dirty="0">
                <a:solidFill>
                  <a:srgbClr val="4A413F"/>
                </a:solidFill>
                <a:latin typeface="Arial"/>
                <a:cs typeface="Arial"/>
              </a:defRPr>
            </a:lvl1pPr>
          </a:lstStyle>
          <a:p>
            <a:endParaRPr lang="en-GB" dirty="0"/>
          </a:p>
        </p:txBody>
      </p:sp>
    </p:spTree>
    <p:extLst>
      <p:ext uri="{BB962C8B-B14F-4D97-AF65-F5344CB8AC3E}">
        <p14:creationId xmlns:p14="http://schemas.microsoft.com/office/powerpoint/2010/main" val="7683145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8295" y="1071950"/>
            <a:ext cx="4176841" cy="385344"/>
          </a:xfrm>
        </p:spPr>
        <p:txBody>
          <a:bodyPr tIns="0" anchor="t"/>
          <a:lstStyle>
            <a:lvl1pPr marL="0" indent="0">
              <a:buNone/>
              <a:defRPr lang="en-US" sz="2000" b="1" kern="1200" baseline="0" dirty="0" smtClean="0">
                <a:solidFill>
                  <a:schemeClr val="tx1"/>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8295" y="1613210"/>
            <a:ext cx="4172939" cy="3011178"/>
          </a:xfrm>
          <a:noFill/>
        </p:spPr>
        <p:txBody>
          <a:bodyPr vert="horz" lIns="36000" tIns="45720" rIns="72000" bIns="45720" rtlCol="0">
            <a:noAutofit/>
          </a:bodyPr>
          <a:lstStyle>
            <a:lvl1pPr>
              <a:defRPr lang="en-US" sz="1600" smtClean="0"/>
            </a:lvl1pPr>
            <a:lvl2pPr>
              <a:defRPr lang="en-US" smtClean="0"/>
            </a:lvl2pPr>
            <a:lvl3pPr>
              <a:defRPr lang="en-US" smtClean="0"/>
            </a:lvl3pPr>
            <a:lvl4pPr>
              <a:defRPr lang="en-US"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2766" y="1071950"/>
            <a:ext cx="4178481" cy="385344"/>
          </a:xfrm>
        </p:spPr>
        <p:txBody>
          <a:bodyPr tIns="0" anchor="t"/>
          <a:lstStyle>
            <a:lvl1pPr marL="0" indent="0">
              <a:buNone/>
              <a:defRPr lang="en-US" sz="2000" b="1" kern="1200" baseline="0" dirty="0" smtClean="0">
                <a:solidFill>
                  <a:schemeClr val="tx1"/>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2765" y="1613210"/>
            <a:ext cx="4172939" cy="3011178"/>
          </a:xfrm>
          <a:noFill/>
        </p:spPr>
        <p:txBody>
          <a:bodyPr vert="horz" lIns="36000" tIns="45720" rIns="72000" bIns="45720" rtlCol="0">
            <a:noAutofit/>
          </a:bodyPr>
          <a:lstStyle>
            <a:lvl1pPr>
              <a:defRPr lang="en-US" sz="1600" dirty="0" smtClean="0"/>
            </a:lvl1pPr>
            <a:lvl2pPr>
              <a:defRPr lang="en-US" dirty="0" smtClean="0"/>
            </a:lvl2pPr>
            <a:lvl3pPr>
              <a:defRPr lang="en-US" dirty="0" smtClean="0"/>
            </a:lvl3pPr>
            <a:lvl4pPr>
              <a:defRPr lang="en-US" dirty="0"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lstStyle/>
          <a:p>
            <a:fld id="{745116E1-301A-E646-A893-BEC126A65370}" type="slidenum">
              <a:rPr lang="en-GB" smtClean="0"/>
              <a:pPr/>
              <a:t>‹#›</a:t>
            </a:fld>
            <a:endParaRPr lang="en-GB" dirty="0"/>
          </a:p>
        </p:txBody>
      </p:sp>
      <p:sp>
        <p:nvSpPr>
          <p:cNvPr id="10" name="Title 9"/>
          <p:cNvSpPr>
            <a:spLocks noGrp="1"/>
          </p:cNvSpPr>
          <p:nvPr>
            <p:ph type="title"/>
          </p:nvPr>
        </p:nvSpPr>
        <p:spPr/>
        <p:txBody>
          <a:bodyPr/>
          <a:lstStyle/>
          <a:p>
            <a:r>
              <a:rPr lang="en-US"/>
              <a:t>Click to edit Master title style</a:t>
            </a:r>
            <a:endParaRPr lang="en-GB" dirty="0"/>
          </a:p>
        </p:txBody>
      </p:sp>
      <p:sp>
        <p:nvSpPr>
          <p:cNvPr id="11" name="Footer Placeholder 4"/>
          <p:cNvSpPr>
            <a:spLocks noGrp="1"/>
          </p:cNvSpPr>
          <p:nvPr>
            <p:ph type="ftr" sz="quarter" idx="13"/>
          </p:nvPr>
        </p:nvSpPr>
        <p:spPr>
          <a:xfrm>
            <a:off x="2545655" y="4907593"/>
            <a:ext cx="4960327" cy="209790"/>
          </a:xfrm>
          <a:prstGeom prst="rect">
            <a:avLst/>
          </a:prstGeom>
        </p:spPr>
        <p:txBody>
          <a:bodyPr vert="horz" lIns="36000" tIns="36000" rIns="36000" bIns="0" rtlCol="0" anchor="ctr">
            <a:noAutofit/>
          </a:bodyPr>
          <a:lstStyle>
            <a:lvl1pPr>
              <a:defRPr lang="en-GB" sz="600" cap="all" dirty="0">
                <a:solidFill>
                  <a:srgbClr val="4A413F"/>
                </a:solidFill>
                <a:latin typeface="Arial"/>
                <a:cs typeface="Arial"/>
              </a:defRPr>
            </a:lvl1pPr>
          </a:lstStyle>
          <a:p>
            <a:endParaRPr lang="en-GB" dirty="0"/>
          </a:p>
        </p:txBody>
      </p:sp>
    </p:spTree>
    <p:extLst>
      <p:ext uri="{BB962C8B-B14F-4D97-AF65-F5344CB8AC3E}">
        <p14:creationId xmlns:p14="http://schemas.microsoft.com/office/powerpoint/2010/main" val="19627617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ark Background Image ">
    <p:spTree>
      <p:nvGrpSpPr>
        <p:cNvPr id="1" name=""/>
        <p:cNvGrpSpPr/>
        <p:nvPr/>
      </p:nvGrpSpPr>
      <p:grpSpPr>
        <a:xfrm>
          <a:off x="0" y="0"/>
          <a:ext cx="0" cy="0"/>
          <a:chOff x="0" y="0"/>
          <a:chExt cx="0" cy="0"/>
        </a:xfrm>
      </p:grpSpPr>
      <p:sp>
        <p:nvSpPr>
          <p:cNvPr id="2" name="Title 1"/>
          <p:cNvSpPr>
            <a:spLocks noGrp="1"/>
          </p:cNvSpPr>
          <p:nvPr>
            <p:ph type="ctrTitle"/>
          </p:nvPr>
        </p:nvSpPr>
        <p:spPr>
          <a:xfrm>
            <a:off x="5141826" y="1210046"/>
            <a:ext cx="3628793" cy="1166813"/>
          </a:xfrm>
          <a:effectLst/>
        </p:spPr>
        <p:txBody>
          <a:bodyPr lIns="0">
            <a:noAutofit/>
          </a:bodyPr>
          <a:lstStyle>
            <a:lvl1pPr algn="l" defTabSz="457200" rtl="0" eaLnBrk="1" latinLnBrk="0" hangingPunct="1">
              <a:lnSpc>
                <a:spcPct val="100000"/>
              </a:lnSpc>
              <a:spcBef>
                <a:spcPct val="0"/>
              </a:spcBef>
              <a:buNone/>
              <a:defRPr lang="en-GB" sz="2400" b="0" kern="1200" dirty="0">
                <a:solidFill>
                  <a:schemeClr val="bg1"/>
                </a:solidFill>
                <a:latin typeface="Arial"/>
                <a:ea typeface="+mj-ea"/>
                <a:cs typeface="Arial"/>
              </a:defRPr>
            </a:lvl1pPr>
          </a:lstStyle>
          <a:p>
            <a:r>
              <a:rPr lang="en-US" dirty="0"/>
              <a:t>Click to edit Master 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633" y="4975943"/>
            <a:ext cx="1376072" cy="1008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4084" y="3290911"/>
            <a:ext cx="6254476" cy="392400"/>
          </a:xfrm>
          <a:prstGeom prst="rect">
            <a:avLst/>
          </a:prstGeom>
        </p:spPr>
      </p:pic>
    </p:spTree>
    <p:extLst>
      <p:ext uri="{BB962C8B-B14F-4D97-AF65-F5344CB8AC3E}">
        <p14:creationId xmlns:p14="http://schemas.microsoft.com/office/powerpoint/2010/main" val="11550220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Background Image ">
    <p:spTree>
      <p:nvGrpSpPr>
        <p:cNvPr id="1" name=""/>
        <p:cNvGrpSpPr/>
        <p:nvPr/>
      </p:nvGrpSpPr>
      <p:grpSpPr>
        <a:xfrm>
          <a:off x="0" y="0"/>
          <a:ext cx="0" cy="0"/>
          <a:chOff x="0" y="0"/>
          <a:chExt cx="0" cy="0"/>
        </a:xfrm>
      </p:grpSpPr>
      <p:sp>
        <p:nvSpPr>
          <p:cNvPr id="2" name="Title 1"/>
          <p:cNvSpPr>
            <a:spLocks noGrp="1"/>
          </p:cNvSpPr>
          <p:nvPr>
            <p:ph type="ctrTitle"/>
          </p:nvPr>
        </p:nvSpPr>
        <p:spPr>
          <a:xfrm>
            <a:off x="5149446" y="1210046"/>
            <a:ext cx="3628793" cy="1166813"/>
          </a:xfrm>
          <a:effectLst/>
        </p:spPr>
        <p:txBody>
          <a:bodyPr lIns="0">
            <a:noAutofit/>
          </a:bodyPr>
          <a:lstStyle>
            <a:lvl1pPr algn="l" defTabSz="457200" rtl="0" eaLnBrk="1" latinLnBrk="0" hangingPunct="1">
              <a:lnSpc>
                <a:spcPct val="100000"/>
              </a:lnSpc>
              <a:spcBef>
                <a:spcPct val="0"/>
              </a:spcBef>
              <a:buNone/>
              <a:defRPr lang="en-GB" sz="2400" b="0" kern="1200" dirty="0">
                <a:solidFill>
                  <a:schemeClr val="bg1"/>
                </a:solidFill>
                <a:latin typeface="Arial"/>
                <a:ea typeface="+mj-ea"/>
                <a:cs typeface="Arial"/>
              </a:defRPr>
            </a:lvl1pPr>
          </a:lstStyle>
          <a:p>
            <a:r>
              <a:rPr lang="en-US" dirty="0"/>
              <a:t>Click to edit Master title style</a:t>
            </a:r>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4084" y="3290911"/>
            <a:ext cx="6254476" cy="3924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spTree>
    <p:extLst>
      <p:ext uri="{BB962C8B-B14F-4D97-AF65-F5344CB8AC3E}">
        <p14:creationId xmlns:p14="http://schemas.microsoft.com/office/powerpoint/2010/main" val="834521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White Background Red HaloSm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8844" y="3290911"/>
            <a:ext cx="6254476" cy="3924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sp>
        <p:nvSpPr>
          <p:cNvPr id="7" name="Title 1"/>
          <p:cNvSpPr>
            <a:spLocks noGrp="1"/>
          </p:cNvSpPr>
          <p:nvPr>
            <p:ph type="ctrTitle"/>
          </p:nvPr>
        </p:nvSpPr>
        <p:spPr>
          <a:xfrm>
            <a:off x="5248506" y="1210046"/>
            <a:ext cx="3628793" cy="1166813"/>
          </a:xfrm>
          <a:effectLst/>
        </p:spPr>
        <p:txBody>
          <a:bodyPr lIns="0">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4246846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ite Background Jabra Biz 1500">
    <p:spTree>
      <p:nvGrpSpPr>
        <p:cNvPr id="1" name=""/>
        <p:cNvGrpSpPr/>
        <p:nvPr/>
      </p:nvGrpSpPr>
      <p:grpSpPr>
        <a:xfrm>
          <a:off x="0" y="0"/>
          <a:ext cx="0" cy="0"/>
          <a:chOff x="0" y="0"/>
          <a:chExt cx="0" cy="0"/>
        </a:xfrm>
      </p:grpSpPr>
      <p:sp>
        <p:nvSpPr>
          <p:cNvPr id="2" name="Title 1"/>
          <p:cNvSpPr>
            <a:spLocks noGrp="1"/>
          </p:cNvSpPr>
          <p:nvPr>
            <p:ph type="ctrTitle"/>
          </p:nvPr>
        </p:nvSpPr>
        <p:spPr>
          <a:xfrm>
            <a:off x="5248506" y="1210046"/>
            <a:ext cx="3628793" cy="1166813"/>
          </a:xfrm>
          <a:effectLst/>
        </p:spPr>
        <p:txBody>
          <a:bodyPr lIns="0">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464" y="3290911"/>
            <a:ext cx="6254476" cy="3924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spTree>
    <p:extLst>
      <p:ext uri="{BB962C8B-B14F-4D97-AF65-F5344CB8AC3E}">
        <p14:creationId xmlns:p14="http://schemas.microsoft.com/office/powerpoint/2010/main" val="26965435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 Background Sport Pulse">
    <p:spTree>
      <p:nvGrpSpPr>
        <p:cNvPr id="1" name=""/>
        <p:cNvGrpSpPr/>
        <p:nvPr/>
      </p:nvGrpSpPr>
      <p:grpSpPr>
        <a:xfrm>
          <a:off x="0" y="0"/>
          <a:ext cx="0" cy="0"/>
          <a:chOff x="0" y="0"/>
          <a:chExt cx="0" cy="0"/>
        </a:xfrm>
      </p:grpSpPr>
      <p:sp>
        <p:nvSpPr>
          <p:cNvPr id="2" name="Title 1"/>
          <p:cNvSpPr>
            <a:spLocks noGrp="1"/>
          </p:cNvSpPr>
          <p:nvPr>
            <p:ph type="ctrTitle"/>
          </p:nvPr>
        </p:nvSpPr>
        <p:spPr>
          <a:xfrm>
            <a:off x="5248506" y="1210046"/>
            <a:ext cx="3628793" cy="1166813"/>
          </a:xfrm>
          <a:effectLst/>
        </p:spPr>
        <p:txBody>
          <a:bodyPr lIns="0">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464" y="3290911"/>
            <a:ext cx="6254476" cy="3924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spTree>
    <p:extLst>
      <p:ext uri="{BB962C8B-B14F-4D97-AF65-F5344CB8AC3E}">
        <p14:creationId xmlns:p14="http://schemas.microsoft.com/office/powerpoint/2010/main" val="9439307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White Background text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spTree>
    <p:extLst>
      <p:ext uri="{BB962C8B-B14F-4D97-AF65-F5344CB8AC3E}">
        <p14:creationId xmlns:p14="http://schemas.microsoft.com/office/powerpoint/2010/main" val="22132431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lf Page Dark Image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458" y="4975943"/>
            <a:ext cx="1376072" cy="100800"/>
          </a:xfrm>
          <a:prstGeom prst="rect">
            <a:avLst/>
          </a:prstGeom>
        </p:spPr>
      </p:pic>
      <p:sp>
        <p:nvSpPr>
          <p:cNvPr id="4" name="Picture Placeholder 3"/>
          <p:cNvSpPr>
            <a:spLocks noGrp="1"/>
          </p:cNvSpPr>
          <p:nvPr>
            <p:ph type="pic" sz="quarter" idx="10"/>
          </p:nvPr>
        </p:nvSpPr>
        <p:spPr>
          <a:xfrm>
            <a:off x="1" y="0"/>
            <a:ext cx="4572000" cy="5143500"/>
          </a:xfrm>
        </p:spPr>
        <p:txBody>
          <a:bodyPr/>
          <a:lstStyle/>
          <a:p>
            <a:endParaRPr lang="en-GB"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5119" y="3292635"/>
            <a:ext cx="4074016" cy="255600"/>
          </a:xfrm>
          <a:prstGeom prst="rect">
            <a:avLst/>
          </a:prstGeom>
        </p:spPr>
      </p:pic>
      <p:sp>
        <p:nvSpPr>
          <p:cNvPr id="7" name="Text Placeholder 5"/>
          <p:cNvSpPr>
            <a:spLocks noGrp="1"/>
          </p:cNvSpPr>
          <p:nvPr>
            <p:ph type="body" sz="quarter" idx="11"/>
          </p:nvPr>
        </p:nvSpPr>
        <p:spPr>
          <a:xfrm>
            <a:off x="4706304" y="1402081"/>
            <a:ext cx="4078922" cy="32223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9"/>
          <p:cNvSpPr>
            <a:spLocks noGrp="1"/>
          </p:cNvSpPr>
          <p:nvPr>
            <p:ph type="title"/>
          </p:nvPr>
        </p:nvSpPr>
        <p:spPr>
          <a:xfrm>
            <a:off x="4706303" y="241300"/>
            <a:ext cx="4078922" cy="854075"/>
          </a:xfrm>
          <a:noFill/>
        </p:spPr>
        <p:txBody>
          <a:bodyPr vert="horz" wrap="square" lIns="36000" tIns="45720" rIns="36000" bIns="45720" rtlCol="0" anchor="t">
            <a:noAutofit/>
          </a:bodyPr>
          <a:lstStyle>
            <a:lvl1pPr>
              <a:defRPr lang="en-GB" dirty="0"/>
            </a:lvl1pPr>
          </a:lstStyle>
          <a:p>
            <a:pPr lvl="0"/>
            <a:r>
              <a:rPr lang="en-US" dirty="0"/>
              <a:t>Click to edit Master title style</a:t>
            </a:r>
            <a:endParaRPr lang="en-GB" dirty="0"/>
          </a:p>
        </p:txBody>
      </p:sp>
    </p:spTree>
    <p:extLst>
      <p:ext uri="{BB962C8B-B14F-4D97-AF65-F5344CB8AC3E}">
        <p14:creationId xmlns:p14="http://schemas.microsoft.com/office/powerpoint/2010/main" val="4236885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extLst mod="1">
    <p:ext uri="{DCECCB84-F9BA-43D5-87BE-67443E8EF086}">
      <p15:sldGuideLst xmlns=""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 Back Cover CC&amp;O">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3291840"/>
          </a:xfrm>
          <a:prstGeom prst="rect">
            <a:avLst/>
          </a:prstGeom>
        </p:spPr>
      </p:pic>
    </p:spTree>
    <p:extLst>
      <p:ext uri="{BB962C8B-B14F-4D97-AF65-F5344CB8AC3E}">
        <p14:creationId xmlns:p14="http://schemas.microsoft.com/office/powerpoint/2010/main" val="26423439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f Page Image Lef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4572000" cy="5143500"/>
          </a:xfrm>
        </p:spPr>
        <p:txBody>
          <a:bodyPr/>
          <a:lstStyle/>
          <a:p>
            <a:endParaRPr lang="en-GB" dirty="0"/>
          </a:p>
        </p:txBody>
      </p:sp>
      <p:sp>
        <p:nvSpPr>
          <p:cNvPr id="6" name="Text Placeholder 5"/>
          <p:cNvSpPr>
            <a:spLocks noGrp="1"/>
          </p:cNvSpPr>
          <p:nvPr>
            <p:ph type="body" sz="quarter" idx="11"/>
          </p:nvPr>
        </p:nvSpPr>
        <p:spPr>
          <a:xfrm>
            <a:off x="4706304" y="1402081"/>
            <a:ext cx="4078922" cy="32223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4706303" y="241300"/>
            <a:ext cx="4078922" cy="854075"/>
          </a:xfrm>
          <a:noFill/>
        </p:spPr>
        <p:txBody>
          <a:bodyPr vert="horz" wrap="square" lIns="36000" tIns="45720" rIns="36000" bIns="45720" rtlCol="0" anchor="t">
            <a:noAutofit/>
          </a:bodyPr>
          <a:lstStyle>
            <a:lvl1pPr>
              <a:defRPr lang="en-GB" dirty="0"/>
            </a:lvl1pPr>
          </a:lstStyle>
          <a:p>
            <a:pPr lvl="0"/>
            <a:r>
              <a:rPr lang="en-US" dirty="0"/>
              <a:t>Click to edit Master 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spTree>
    <p:extLst>
      <p:ext uri="{BB962C8B-B14F-4D97-AF65-F5344CB8AC3E}">
        <p14:creationId xmlns:p14="http://schemas.microsoft.com/office/powerpoint/2010/main" val="6918490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extLst mod="1">
    <p:ext uri="{DCECCB84-F9BA-43D5-87BE-67443E8EF086}">
      <p15:sldGuideLst xmlns="" xmlns:p15="http://schemas.microsoft.com/office/powerpoint/2012/main">
        <p15:guide id="1"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alf Page Image 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381" y="0"/>
            <a:ext cx="4572000" cy="5143500"/>
          </a:xfrm>
        </p:spPr>
        <p:txBody>
          <a:bodyPr/>
          <a:lstStyle/>
          <a:p>
            <a:endParaRPr lang="en-GB" dirty="0"/>
          </a:p>
        </p:txBody>
      </p:sp>
      <p:sp>
        <p:nvSpPr>
          <p:cNvPr id="6" name="Text Placeholder 5"/>
          <p:cNvSpPr>
            <a:spLocks noGrp="1"/>
          </p:cNvSpPr>
          <p:nvPr>
            <p:ph type="body" sz="quarter" idx="11"/>
          </p:nvPr>
        </p:nvSpPr>
        <p:spPr>
          <a:xfrm>
            <a:off x="317183" y="1402081"/>
            <a:ext cx="4122737" cy="32223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317183" y="241300"/>
            <a:ext cx="4162846" cy="854075"/>
          </a:xfrm>
          <a:noFill/>
        </p:spPr>
        <p:txBody>
          <a:bodyPr vert="horz" wrap="square" lIns="36000" tIns="45720" rIns="36000" bIns="45720" rtlCol="0" anchor="t">
            <a:noAutofit/>
          </a:bodyPr>
          <a:lstStyle>
            <a:lvl1pPr>
              <a:defRPr lang="en-GB" dirty="0"/>
            </a:lvl1pPr>
          </a:lstStyle>
          <a:p>
            <a:pPr lvl="0"/>
            <a:r>
              <a:rPr lang="en-US" dirty="0"/>
              <a:t>Click to edit Master 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70" y="4974772"/>
            <a:ext cx="1379170" cy="101971"/>
          </a:xfrm>
          <a:prstGeom prst="rect">
            <a:avLst/>
          </a:prstGeom>
        </p:spPr>
      </p:pic>
    </p:spTree>
    <p:extLst>
      <p:ext uri="{BB962C8B-B14F-4D97-AF65-F5344CB8AC3E}">
        <p14:creationId xmlns:p14="http://schemas.microsoft.com/office/powerpoint/2010/main" val="40585168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extLst mod="1">
    <p:ext uri="{DCECCB84-F9BA-43D5-87BE-67443E8EF086}">
      <p15:sldGuideLst xmlns="" xmlns:p15="http://schemas.microsoft.com/office/powerpoint/2012/main">
        <p15:guide id="1"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dditional Layout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73479" y="1402082"/>
            <a:ext cx="2502694" cy="1528116"/>
          </a:xfrm>
        </p:spPr>
        <p:txBody>
          <a:bodyPr/>
          <a:lstStyle/>
          <a:p>
            <a:endParaRPr lang="en-GB" dirty="0"/>
          </a:p>
        </p:txBody>
      </p:sp>
      <p:sp>
        <p:nvSpPr>
          <p:cNvPr id="6" name="Text Placeholder 5"/>
          <p:cNvSpPr>
            <a:spLocks noGrp="1"/>
          </p:cNvSpPr>
          <p:nvPr>
            <p:ph type="body" sz="quarter" idx="11"/>
          </p:nvPr>
        </p:nvSpPr>
        <p:spPr>
          <a:xfrm>
            <a:off x="317183" y="1402081"/>
            <a:ext cx="5840549" cy="31717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317183" y="241300"/>
            <a:ext cx="8468042" cy="854075"/>
          </a:xfrm>
          <a:noFill/>
        </p:spPr>
        <p:txBody>
          <a:bodyPr vert="horz" wrap="square" lIns="36000" tIns="45720" rIns="36000" bIns="45720" rtlCol="0" anchor="t">
            <a:noAutofit/>
          </a:bodyPr>
          <a:lstStyle>
            <a:lvl1pPr>
              <a:defRPr lang="en-GB" dirty="0"/>
            </a:lvl1pPr>
          </a:lstStyle>
          <a:p>
            <a:pPr lvl="0"/>
            <a:r>
              <a:rPr lang="en-US" dirty="0"/>
              <a:t>Click to edit Master title style</a:t>
            </a:r>
            <a:endParaRPr lang="en-GB" dirty="0"/>
          </a:p>
        </p:txBody>
      </p:sp>
      <p:sp>
        <p:nvSpPr>
          <p:cNvPr id="7" name="Picture Placeholder 3"/>
          <p:cNvSpPr>
            <a:spLocks noGrp="1"/>
          </p:cNvSpPr>
          <p:nvPr>
            <p:ph type="pic" sz="quarter" idx="12"/>
          </p:nvPr>
        </p:nvSpPr>
        <p:spPr>
          <a:xfrm>
            <a:off x="6273479" y="3045687"/>
            <a:ext cx="2502694" cy="1528116"/>
          </a:xfrm>
        </p:spPr>
        <p:txBody>
          <a:bodyPr/>
          <a:lstStyle/>
          <a:p>
            <a:endParaRPr lang="en-GB" dirty="0"/>
          </a:p>
        </p:txBody>
      </p:sp>
    </p:spTree>
    <p:extLst>
      <p:ext uri="{BB962C8B-B14F-4D97-AF65-F5344CB8AC3E}">
        <p14:creationId xmlns:p14="http://schemas.microsoft.com/office/powerpoint/2010/main" val="14295360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extLst mod="1">
    <p:ext uri="{DCECCB84-F9BA-43D5-87BE-67443E8EF086}">
      <p15:sldGuideLst xmlns="" xmlns:p15="http://schemas.microsoft.com/office/powerpoint/2012/main">
        <p15:guide id="1"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dditional Layout 2">
    <p:spTree>
      <p:nvGrpSpPr>
        <p:cNvPr id="1" name=""/>
        <p:cNvGrpSpPr/>
        <p:nvPr/>
      </p:nvGrpSpPr>
      <p:grpSpPr>
        <a:xfrm>
          <a:off x="0" y="0"/>
          <a:ext cx="0" cy="0"/>
          <a:chOff x="0" y="0"/>
          <a:chExt cx="0" cy="0"/>
        </a:xfrm>
      </p:grpSpPr>
      <p:sp>
        <p:nvSpPr>
          <p:cNvPr id="10" name="Title 9"/>
          <p:cNvSpPr>
            <a:spLocks noGrp="1"/>
          </p:cNvSpPr>
          <p:nvPr>
            <p:ph type="title"/>
          </p:nvPr>
        </p:nvSpPr>
        <p:spPr>
          <a:xfrm>
            <a:off x="317183" y="241300"/>
            <a:ext cx="8468042" cy="854075"/>
          </a:xfrm>
          <a:noFill/>
        </p:spPr>
        <p:txBody>
          <a:bodyPr vert="horz" wrap="square" lIns="36000" tIns="45720" rIns="36000" bIns="45720" rtlCol="0" anchor="t">
            <a:noAutofit/>
          </a:bodyPr>
          <a:lstStyle>
            <a:lvl1pPr>
              <a:defRPr lang="en-GB" dirty="0"/>
            </a:lvl1pPr>
          </a:lstStyle>
          <a:p>
            <a:pPr lvl="0"/>
            <a:r>
              <a:rPr lang="en-US" dirty="0"/>
              <a:t>Click to edit Master title style</a:t>
            </a:r>
            <a:endParaRPr lang="en-GB" dirty="0"/>
          </a:p>
        </p:txBody>
      </p:sp>
      <p:sp>
        <p:nvSpPr>
          <p:cNvPr id="8" name="Picture Placeholder 3"/>
          <p:cNvSpPr>
            <a:spLocks noGrp="1"/>
          </p:cNvSpPr>
          <p:nvPr>
            <p:ph type="pic" sz="quarter" idx="10"/>
          </p:nvPr>
        </p:nvSpPr>
        <p:spPr>
          <a:xfrm>
            <a:off x="381965" y="1402082"/>
            <a:ext cx="2502694" cy="1528116"/>
          </a:xfrm>
        </p:spPr>
        <p:txBody>
          <a:bodyPr/>
          <a:lstStyle/>
          <a:p>
            <a:endParaRPr lang="en-GB" dirty="0"/>
          </a:p>
        </p:txBody>
      </p:sp>
      <p:sp>
        <p:nvSpPr>
          <p:cNvPr id="11" name="Text Placeholder 5"/>
          <p:cNvSpPr>
            <a:spLocks noGrp="1"/>
          </p:cNvSpPr>
          <p:nvPr>
            <p:ph type="body" sz="quarter" idx="11"/>
          </p:nvPr>
        </p:nvSpPr>
        <p:spPr>
          <a:xfrm>
            <a:off x="3002510" y="1402081"/>
            <a:ext cx="5840549" cy="31717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3"/>
          <p:cNvSpPr>
            <a:spLocks noGrp="1"/>
          </p:cNvSpPr>
          <p:nvPr>
            <p:ph type="pic" sz="quarter" idx="12"/>
          </p:nvPr>
        </p:nvSpPr>
        <p:spPr>
          <a:xfrm>
            <a:off x="381965" y="3045687"/>
            <a:ext cx="2502694" cy="1528116"/>
          </a:xfrm>
        </p:spPr>
        <p:txBody>
          <a:bodyPr/>
          <a:lstStyle/>
          <a:p>
            <a:endParaRPr lang="en-GB" dirty="0"/>
          </a:p>
        </p:txBody>
      </p:sp>
    </p:spTree>
    <p:extLst>
      <p:ext uri="{BB962C8B-B14F-4D97-AF65-F5344CB8AC3E}">
        <p14:creationId xmlns:p14="http://schemas.microsoft.com/office/powerpoint/2010/main" val="1948496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extLst mod="1">
    <p:ext uri="{DCECCB84-F9BA-43D5-87BE-67443E8EF086}">
      <p15:sldGuideLst xmlns="" xmlns:p15="http://schemas.microsoft.com/office/powerpoint/2012/main">
        <p15:guide id="1"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dditional Layout 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73479" y="1402081"/>
            <a:ext cx="2502694" cy="3185793"/>
          </a:xfrm>
        </p:spPr>
        <p:txBody>
          <a:bodyPr/>
          <a:lstStyle/>
          <a:p>
            <a:endParaRPr lang="en-GB" dirty="0"/>
          </a:p>
        </p:txBody>
      </p:sp>
      <p:sp>
        <p:nvSpPr>
          <p:cNvPr id="6" name="Text Placeholder 5"/>
          <p:cNvSpPr>
            <a:spLocks noGrp="1"/>
          </p:cNvSpPr>
          <p:nvPr>
            <p:ph type="body" sz="quarter" idx="11"/>
          </p:nvPr>
        </p:nvSpPr>
        <p:spPr>
          <a:xfrm>
            <a:off x="317183" y="1402081"/>
            <a:ext cx="5840549" cy="31717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317183" y="241300"/>
            <a:ext cx="8468042" cy="854075"/>
          </a:xfrm>
        </p:spPr>
        <p:txBody>
          <a:bodyPr anchor="t"/>
          <a:lstStyle/>
          <a:p>
            <a:r>
              <a:rPr lang="en-US" dirty="0"/>
              <a:t>Click to edit Master title style</a:t>
            </a:r>
            <a:endParaRPr lang="en-GB" dirty="0"/>
          </a:p>
        </p:txBody>
      </p:sp>
    </p:spTree>
    <p:extLst>
      <p:ext uri="{BB962C8B-B14F-4D97-AF65-F5344CB8AC3E}">
        <p14:creationId xmlns:p14="http://schemas.microsoft.com/office/powerpoint/2010/main" val="186991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extLst mod="1">
    <p:ext uri="{DCECCB84-F9BA-43D5-87BE-67443E8EF086}">
      <p15:sldGuideLst xmlns="" xmlns:p15="http://schemas.microsoft.com/office/powerpoint/2012/main">
        <p15:guide id="1"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dditional Layout 4">
    <p:spTree>
      <p:nvGrpSpPr>
        <p:cNvPr id="1" name=""/>
        <p:cNvGrpSpPr/>
        <p:nvPr/>
      </p:nvGrpSpPr>
      <p:grpSpPr>
        <a:xfrm>
          <a:off x="0" y="0"/>
          <a:ext cx="0" cy="0"/>
          <a:chOff x="0" y="0"/>
          <a:chExt cx="0" cy="0"/>
        </a:xfrm>
      </p:grpSpPr>
      <p:sp>
        <p:nvSpPr>
          <p:cNvPr id="10" name="Title 9"/>
          <p:cNvSpPr>
            <a:spLocks noGrp="1"/>
          </p:cNvSpPr>
          <p:nvPr>
            <p:ph type="title"/>
          </p:nvPr>
        </p:nvSpPr>
        <p:spPr>
          <a:xfrm>
            <a:off x="317183" y="241300"/>
            <a:ext cx="8468042" cy="854075"/>
          </a:xfrm>
        </p:spPr>
        <p:txBody>
          <a:bodyPr anchor="t"/>
          <a:lstStyle/>
          <a:p>
            <a:r>
              <a:rPr lang="en-US" dirty="0"/>
              <a:t>Click to edit Master title style</a:t>
            </a:r>
            <a:endParaRPr lang="en-GB" dirty="0"/>
          </a:p>
        </p:txBody>
      </p:sp>
      <p:sp>
        <p:nvSpPr>
          <p:cNvPr id="8" name="Picture Placeholder 3"/>
          <p:cNvSpPr>
            <a:spLocks noGrp="1"/>
          </p:cNvSpPr>
          <p:nvPr>
            <p:ph type="pic" sz="quarter" idx="10"/>
          </p:nvPr>
        </p:nvSpPr>
        <p:spPr>
          <a:xfrm>
            <a:off x="381965" y="1402081"/>
            <a:ext cx="2502694" cy="3171721"/>
          </a:xfrm>
        </p:spPr>
        <p:txBody>
          <a:bodyPr/>
          <a:lstStyle/>
          <a:p>
            <a:endParaRPr lang="en-GB" dirty="0"/>
          </a:p>
        </p:txBody>
      </p:sp>
      <p:sp>
        <p:nvSpPr>
          <p:cNvPr id="11" name="Text Placeholder 5"/>
          <p:cNvSpPr>
            <a:spLocks noGrp="1"/>
          </p:cNvSpPr>
          <p:nvPr>
            <p:ph type="body" sz="quarter" idx="11"/>
          </p:nvPr>
        </p:nvSpPr>
        <p:spPr>
          <a:xfrm>
            <a:off x="3002510" y="1402081"/>
            <a:ext cx="5840549" cy="31717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70607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extLst mod="1">
    <p:ext uri="{DCECCB84-F9BA-43D5-87BE-67443E8EF086}">
      <p15:sldGuideLst xmlns="" xmlns:p15="http://schemas.microsoft.com/office/powerpoint/2012/main">
        <p15:guide id="1"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6723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726679"/>
          </a:xfrm>
          <a:prstGeom prst="rect">
            <a:avLst/>
          </a:prstGeom>
        </p:spPr>
        <p:txBody>
          <a:bodyPr/>
          <a:lstStyle/>
          <a:p>
            <a:r>
              <a:rPr lang="en-US"/>
              <a:t>Click to edit Master title style</a:t>
            </a:r>
            <a:endParaRPr lang="da-DK"/>
          </a:p>
        </p:txBody>
      </p:sp>
    </p:spTree>
    <p:extLst>
      <p:ext uri="{BB962C8B-B14F-4D97-AF65-F5344CB8AC3E}">
        <p14:creationId xmlns:p14="http://schemas.microsoft.com/office/powerpoint/2010/main" val="7459428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1B26047-4689-4D48-8E44-BC22A100589C}"/>
              </a:ext>
            </a:extLst>
          </p:cNvPr>
          <p:cNvSpPr>
            <a:spLocks noGrp="1"/>
          </p:cNvSpPr>
          <p:nvPr>
            <p:ph type="dt" sz="half" idx="10"/>
          </p:nvPr>
        </p:nvSpPr>
        <p:spPr>
          <a:xfrm>
            <a:off x="628650" y="4767263"/>
            <a:ext cx="2057400" cy="273844"/>
          </a:xfrm>
          <a:prstGeom prst="rect">
            <a:avLst/>
          </a:prstGeom>
        </p:spPr>
        <p:txBody>
          <a:bodyPr/>
          <a:lstStyle/>
          <a:p>
            <a:fld id="{1D8BD707-D9CF-40AE-B4C6-C98DA3205C09}" type="datetimeFigureOut">
              <a:rPr lang="en-US" smtClean="0"/>
              <a:pPr/>
              <a:t>10/6/2021</a:t>
            </a:fld>
            <a:endParaRPr lang="en-US"/>
          </a:p>
        </p:txBody>
      </p:sp>
      <p:sp>
        <p:nvSpPr>
          <p:cNvPr id="3" name="Footer Placeholder 2">
            <a:extLst>
              <a:ext uri="{FF2B5EF4-FFF2-40B4-BE49-F238E27FC236}">
                <a16:creationId xmlns:a16="http://schemas.microsoft.com/office/drawing/2014/main" xmlns="" id="{93750CDE-B9E3-48E4-B468-5352B54473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22AFB51-9526-4896-87BC-266949A5499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530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ont Cover Evolve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43"/>
            <a:ext cx="8443236" cy="3299791"/>
          </a:xfrm>
          <a:prstGeom prst="rect">
            <a:avLst/>
          </a:prstGeom>
        </p:spPr>
      </p:pic>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spTree>
    <p:extLst>
      <p:ext uri="{BB962C8B-B14F-4D97-AF65-F5344CB8AC3E}">
        <p14:creationId xmlns:p14="http://schemas.microsoft.com/office/powerpoint/2010/main" val="34932984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ront Cover Evolve">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4000" cy="3291840"/>
          </a:xfrm>
          <a:prstGeom prst="rect">
            <a:avLst/>
          </a:prstGeom>
        </p:spPr>
      </p:pic>
    </p:spTree>
    <p:extLst>
      <p:ext uri="{BB962C8B-B14F-4D97-AF65-F5344CB8AC3E}">
        <p14:creationId xmlns:p14="http://schemas.microsoft.com/office/powerpoint/2010/main" val="36512178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or Divider title only">
    <p:spTree>
      <p:nvGrpSpPr>
        <p:cNvPr id="1" name=""/>
        <p:cNvGrpSpPr/>
        <p:nvPr/>
      </p:nvGrpSpPr>
      <p:grpSpPr>
        <a:xfrm>
          <a:off x="0" y="0"/>
          <a:ext cx="0" cy="0"/>
          <a:chOff x="0" y="0"/>
          <a:chExt cx="0" cy="0"/>
        </a:xfrm>
      </p:grpSpPr>
      <p:sp>
        <p:nvSpPr>
          <p:cNvPr id="12" name="Picture Placeholder 4"/>
          <p:cNvSpPr>
            <a:spLocks noGrp="1"/>
          </p:cNvSpPr>
          <p:nvPr>
            <p:ph type="pic" sz="quarter" idx="10"/>
          </p:nvPr>
        </p:nvSpPr>
        <p:spPr>
          <a:xfrm>
            <a:off x="0" y="-1"/>
            <a:ext cx="9143999" cy="3293669"/>
          </a:xfrm>
        </p:spPr>
        <p:txBody>
          <a:bodyPr/>
          <a:lstStyle/>
          <a:p>
            <a:r>
              <a:rPr lang="en-US" dirty="0"/>
              <a:t>Click icon to add picture</a:t>
            </a:r>
            <a:endParaRPr lang="en-GB" dirty="0"/>
          </a:p>
        </p:txBody>
      </p:sp>
      <p:sp>
        <p:nvSpPr>
          <p:cNvPr id="2" name="Title 1"/>
          <p:cNvSpPr>
            <a:spLocks noGrp="1"/>
          </p:cNvSpPr>
          <p:nvPr>
            <p:ph type="ctrTitle"/>
          </p:nvPr>
        </p:nvSpPr>
        <p:spPr>
          <a:xfrm>
            <a:off x="358775" y="3442706"/>
            <a:ext cx="8651240" cy="1166813"/>
          </a:xfrm>
          <a:effectLst/>
        </p:spPr>
        <p:txBody>
          <a:bodyPr lIns="0">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8" name="Footer Placeholder 3"/>
          <p:cNvSpPr>
            <a:spLocks noGrp="1"/>
          </p:cNvSpPr>
          <p:nvPr>
            <p:ph type="ftr" sz="quarter" idx="11"/>
          </p:nvPr>
        </p:nvSpPr>
        <p:spPr>
          <a:xfrm>
            <a:off x="2545655" y="4907593"/>
            <a:ext cx="4960327" cy="209790"/>
          </a:xfrm>
        </p:spPr>
        <p:txBody>
          <a:bodyPr/>
          <a:lstStyle/>
          <a:p>
            <a:endParaRPr lang="en-GB" dirty="0"/>
          </a:p>
        </p:txBody>
      </p:sp>
    </p:spTree>
    <p:extLst>
      <p:ext uri="{BB962C8B-B14F-4D97-AF65-F5344CB8AC3E}">
        <p14:creationId xmlns:p14="http://schemas.microsoft.com/office/powerpoint/2010/main" val="34851687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or Divider Title &amp; Subtitle">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0" y="0"/>
            <a:ext cx="9143999" cy="3292475"/>
          </a:xfrm>
        </p:spPr>
        <p:txBody>
          <a:bodyPr/>
          <a:lstStyle/>
          <a:p>
            <a:r>
              <a:rPr lang="en-US" dirty="0"/>
              <a:t>Click icon to add picture</a:t>
            </a:r>
            <a:endParaRPr lang="en-GB" dirty="0"/>
          </a:p>
        </p:txBody>
      </p:sp>
      <p:sp>
        <p:nvSpPr>
          <p:cNvPr id="10" name="Subtitle 2"/>
          <p:cNvSpPr>
            <a:spLocks noGrp="1"/>
          </p:cNvSpPr>
          <p:nvPr>
            <p:ph type="subTitle" idx="1"/>
          </p:nvPr>
        </p:nvSpPr>
        <p:spPr>
          <a:xfrm>
            <a:off x="358776" y="3984702"/>
            <a:ext cx="8426450" cy="639686"/>
          </a:xfrm>
          <a:effectLst/>
        </p:spPr>
        <p:txBody>
          <a:bodyPr lIns="0" numCol="2" spcCol="252000">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ctrTitle"/>
          </p:nvPr>
        </p:nvSpPr>
        <p:spPr>
          <a:xfrm>
            <a:off x="358776" y="3472443"/>
            <a:ext cx="8426450" cy="426392"/>
          </a:xfrm>
          <a:effectLst/>
        </p:spPr>
        <p:txBody>
          <a:bodyPr lIns="0" anchor="b">
            <a:noAutofit/>
          </a:bodyPr>
          <a:lstStyle>
            <a:lvl1pPr algn="l" defTabSz="457200" rtl="0" eaLnBrk="1" latinLnBrk="0" hangingPunct="1">
              <a:lnSpc>
                <a:spcPct val="100000"/>
              </a:lnSpc>
              <a:spcBef>
                <a:spcPct val="0"/>
              </a:spcBef>
              <a:buNone/>
              <a:defRPr lang="en-GB" sz="2400" b="0" kern="1200" dirty="0">
                <a:solidFill>
                  <a:schemeClr val="tx1"/>
                </a:solidFill>
                <a:latin typeface="Arial"/>
                <a:ea typeface="+mj-ea"/>
                <a:cs typeface="Arial"/>
              </a:defRPr>
            </a:lvl1pPr>
          </a:lstStyle>
          <a:p>
            <a:r>
              <a:rPr lang="en-US" dirty="0"/>
              <a:t>Click to edit Master title style</a:t>
            </a:r>
            <a:endParaRPr lang="en-GB" dirty="0"/>
          </a:p>
        </p:txBody>
      </p:sp>
      <p:sp>
        <p:nvSpPr>
          <p:cNvPr id="12" name="Footer Placeholder 3"/>
          <p:cNvSpPr>
            <a:spLocks noGrp="1"/>
          </p:cNvSpPr>
          <p:nvPr>
            <p:ph type="ftr" sz="quarter" idx="11"/>
          </p:nvPr>
        </p:nvSpPr>
        <p:spPr>
          <a:xfrm>
            <a:off x="2545655" y="4907593"/>
            <a:ext cx="4960327" cy="209790"/>
          </a:xfrm>
        </p:spPr>
        <p:txBody>
          <a:bodyPr/>
          <a:lstStyle/>
          <a:p>
            <a:endParaRPr lang="en-GB" dirty="0"/>
          </a:p>
        </p:txBody>
      </p:sp>
    </p:spTree>
    <p:extLst>
      <p:ext uri="{BB962C8B-B14F-4D97-AF65-F5344CB8AC3E}">
        <p14:creationId xmlns:p14="http://schemas.microsoft.com/office/powerpoint/2010/main" val="40871120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noFill/>
        </p:spPr>
        <p:txBody>
          <a:bodyPr vert="horz" lIns="36000" tIns="45720" rIns="3600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745116E1-301A-E646-A893-BEC126A65370}" type="slidenum">
              <a:rPr lang="en-GB" smtClean="0"/>
              <a:pPr/>
              <a:t>‹#›</a:t>
            </a:fld>
            <a:endParaRPr lang="en-GB" dirty="0"/>
          </a:p>
        </p:txBody>
      </p:sp>
      <p:sp>
        <p:nvSpPr>
          <p:cNvPr id="8" name="Footer Placeholder 4"/>
          <p:cNvSpPr>
            <a:spLocks noGrp="1"/>
          </p:cNvSpPr>
          <p:nvPr>
            <p:ph type="ftr" sz="quarter" idx="3"/>
          </p:nvPr>
        </p:nvSpPr>
        <p:spPr>
          <a:xfrm>
            <a:off x="2545655" y="4907593"/>
            <a:ext cx="4960327" cy="209790"/>
          </a:xfrm>
          <a:prstGeom prst="rect">
            <a:avLst/>
          </a:prstGeom>
        </p:spPr>
        <p:txBody>
          <a:bodyPr vert="horz" lIns="36000" tIns="36000" rIns="36000" bIns="0" rtlCol="0" anchor="ctr">
            <a:noAutofit/>
          </a:bodyPr>
          <a:lstStyle>
            <a:lvl1pPr>
              <a:defRPr lang="en-GB" sz="600" cap="all" dirty="0">
                <a:solidFill>
                  <a:srgbClr val="4A413F"/>
                </a:solidFill>
                <a:latin typeface="Arial"/>
                <a:cs typeface="Arial"/>
              </a:defRPr>
            </a:lvl1pPr>
          </a:lstStyle>
          <a:p>
            <a:endParaRPr lang="en-GB" dirty="0"/>
          </a:p>
        </p:txBody>
      </p:sp>
    </p:spTree>
    <p:extLst>
      <p:ext uri="{BB962C8B-B14F-4D97-AF65-F5344CB8AC3E}">
        <p14:creationId xmlns:p14="http://schemas.microsoft.com/office/powerpoint/2010/main" val="1580588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745116E1-301A-E646-A893-BEC126A65370}" type="slidenum">
              <a:rPr lang="en-GB" smtClean="0"/>
              <a:pPr/>
              <a:t>‹#›</a:t>
            </a:fld>
            <a:endParaRPr lang="en-GB" dirty="0"/>
          </a:p>
        </p:txBody>
      </p:sp>
      <p:sp>
        <p:nvSpPr>
          <p:cNvPr id="9" name="Content Placeholder 3"/>
          <p:cNvSpPr>
            <a:spLocks noGrp="1"/>
          </p:cNvSpPr>
          <p:nvPr>
            <p:ph sz="half" idx="2"/>
          </p:nvPr>
        </p:nvSpPr>
        <p:spPr>
          <a:xfrm>
            <a:off x="320675" y="1019910"/>
            <a:ext cx="4172939" cy="3604477"/>
          </a:xfrm>
          <a:noFill/>
        </p:spPr>
        <p:txBody>
          <a:bodyPr vert="horz" lIns="36000" tIns="45720" rIns="3600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5"/>
          <p:cNvSpPr>
            <a:spLocks noGrp="1"/>
          </p:cNvSpPr>
          <p:nvPr>
            <p:ph sz="quarter" idx="4"/>
          </p:nvPr>
        </p:nvSpPr>
        <p:spPr>
          <a:xfrm>
            <a:off x="4642765" y="1019910"/>
            <a:ext cx="4172939" cy="3604477"/>
          </a:xfrm>
          <a:noFill/>
        </p:spPr>
        <p:txBody>
          <a:bodyPr vert="horz" lIns="36000" tIns="45720" rIns="3600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p:cNvSpPr>
            <a:spLocks noGrp="1"/>
          </p:cNvSpPr>
          <p:nvPr>
            <p:ph type="ftr" sz="quarter" idx="3"/>
          </p:nvPr>
        </p:nvSpPr>
        <p:spPr>
          <a:xfrm>
            <a:off x="2545655" y="4907593"/>
            <a:ext cx="4960327" cy="209790"/>
          </a:xfrm>
          <a:prstGeom prst="rect">
            <a:avLst/>
          </a:prstGeom>
        </p:spPr>
        <p:txBody>
          <a:bodyPr vert="horz" lIns="36000" tIns="36000" rIns="36000" bIns="0" rtlCol="0" anchor="ctr">
            <a:noAutofit/>
          </a:bodyPr>
          <a:lstStyle>
            <a:lvl1pPr>
              <a:defRPr lang="en-GB" sz="600" cap="all" dirty="0">
                <a:solidFill>
                  <a:srgbClr val="4A413F"/>
                </a:solidFill>
                <a:latin typeface="Arial"/>
                <a:cs typeface="Arial"/>
              </a:defRPr>
            </a:lvl1pPr>
          </a:lstStyle>
          <a:p>
            <a:endParaRPr lang="en-GB" dirty="0"/>
          </a:p>
        </p:txBody>
      </p:sp>
    </p:spTree>
    <p:extLst>
      <p:ext uri="{BB962C8B-B14F-4D97-AF65-F5344CB8AC3E}">
        <p14:creationId xmlns:p14="http://schemas.microsoft.com/office/powerpoint/2010/main" val="23436408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906" y="241300"/>
            <a:ext cx="8519156" cy="366713"/>
          </a:xfrm>
          <a:prstGeom prst="rect">
            <a:avLst/>
          </a:prstGeom>
          <a:noFill/>
        </p:spPr>
        <p:txBody>
          <a:bodyPr vert="horz" wrap="square" lIns="36000" tIns="45720" rIns="36000" bIns="4572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312420" y="1018478"/>
            <a:ext cx="8519158" cy="3605910"/>
          </a:xfrm>
          <a:prstGeom prst="rect">
            <a:avLst/>
          </a:prstGeom>
          <a:noFill/>
        </p:spPr>
        <p:txBody>
          <a:bodyPr vert="horz" lIns="36000" tIns="45720" rIns="3600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553701" y="66315"/>
            <a:ext cx="219332" cy="129600"/>
          </a:xfrm>
          <a:prstGeom prst="rect">
            <a:avLst/>
          </a:prstGeom>
          <a:noFill/>
        </p:spPr>
        <p:txBody>
          <a:bodyPr vert="horz" lIns="0" tIns="45720" rIns="0" bIns="0" rtlCol="0" anchor="ctr">
            <a:noAutofit/>
          </a:bodyPr>
          <a:lstStyle>
            <a:lvl1pPr algn="r">
              <a:defRPr sz="600">
                <a:solidFill>
                  <a:srgbClr val="382E2C"/>
                </a:solidFill>
                <a:latin typeface="Arial"/>
                <a:cs typeface="Arial"/>
              </a:defRPr>
            </a:lvl1pPr>
          </a:lstStyle>
          <a:p>
            <a:fld id="{745116E1-301A-E646-A893-BEC126A65370}" type="slidenum">
              <a:rPr lang="en-GB" smtClean="0"/>
              <a:pPr/>
              <a:t>‹#›</a:t>
            </a:fld>
            <a:endParaRPr lang="en-GB" dirty="0"/>
          </a:p>
        </p:txBody>
      </p:sp>
      <p:sp>
        <p:nvSpPr>
          <p:cNvPr id="10" name="Footer Placeholder 4"/>
          <p:cNvSpPr>
            <a:spLocks noGrp="1"/>
          </p:cNvSpPr>
          <p:nvPr>
            <p:ph type="ftr" sz="quarter" idx="3"/>
          </p:nvPr>
        </p:nvSpPr>
        <p:spPr>
          <a:xfrm>
            <a:off x="3812706" y="4825063"/>
            <a:ext cx="4960327" cy="209790"/>
          </a:xfrm>
          <a:prstGeom prst="rect">
            <a:avLst/>
          </a:prstGeom>
        </p:spPr>
        <p:txBody>
          <a:bodyPr vert="horz" lIns="36000" tIns="36000" rIns="36000" bIns="0" rtlCol="0" anchor="ctr">
            <a:noAutofit/>
          </a:bodyPr>
          <a:lstStyle>
            <a:lvl1pPr>
              <a:defRPr lang="en-GB" sz="600" cap="all" dirty="0">
                <a:solidFill>
                  <a:srgbClr val="4A413F"/>
                </a:solidFill>
                <a:latin typeface="Arial"/>
                <a:cs typeface="Arial"/>
              </a:defRPr>
            </a:lvl1pPr>
          </a:lstStyle>
          <a:p>
            <a:r>
              <a:rPr lang="en-US" dirty="0"/>
              <a:t>www.innovacommunications.com</a:t>
            </a:r>
          </a:p>
        </p:txBody>
      </p:sp>
    </p:spTree>
    <p:extLst>
      <p:ext uri="{BB962C8B-B14F-4D97-AF65-F5344CB8AC3E}">
        <p14:creationId xmlns:p14="http://schemas.microsoft.com/office/powerpoint/2010/main" val="2508426345"/>
      </p:ext>
    </p:extLst>
  </p:cSld>
  <p:clrMap bg1="lt1" tx1="dk1" bg2="lt2" tx2="dk2" accent1="accent1" accent2="accent2" accent3="accent3" accent4="accent4" accent5="accent5" accent6="accent6" hlink="hlink" folHlink="folHlink"/>
  <p:sldLayoutIdLst>
    <p:sldLayoutId id="2147483839" r:id="rId1"/>
    <p:sldLayoutId id="2147483858" r:id="rId2"/>
    <p:sldLayoutId id="2147483864" r:id="rId3"/>
    <p:sldLayoutId id="2147483860" r:id="rId4"/>
    <p:sldLayoutId id="2147483863" r:id="rId5"/>
    <p:sldLayoutId id="2147483822" r:id="rId6"/>
    <p:sldLayoutId id="2147483823" r:id="rId7"/>
    <p:sldLayoutId id="2147483816" r:id="rId8"/>
    <p:sldLayoutId id="2147483817" r:id="rId9"/>
    <p:sldLayoutId id="2147483819" r:id="rId10"/>
    <p:sldLayoutId id="2147483849" r:id="rId11"/>
    <p:sldLayoutId id="2147483850" r:id="rId12"/>
    <p:sldLayoutId id="2147483851" r:id="rId13"/>
    <p:sldLayoutId id="2147483837" r:id="rId14"/>
    <p:sldLayoutId id="2147483838" r:id="rId15"/>
    <p:sldLayoutId id="2147483840" r:id="rId16"/>
    <p:sldLayoutId id="2147483841" r:id="rId17"/>
    <p:sldLayoutId id="2147483842" r:id="rId18"/>
    <p:sldLayoutId id="2147483843" r:id="rId19"/>
    <p:sldLayoutId id="2147483844" r:id="rId20"/>
    <p:sldLayoutId id="2147483820" r:id="rId21"/>
    <p:sldLayoutId id="2147483821" r:id="rId22"/>
    <p:sldLayoutId id="2147483848" r:id="rId23"/>
    <p:sldLayoutId id="2147483835" r:id="rId24"/>
    <p:sldLayoutId id="2147483836" r:id="rId25"/>
    <p:sldLayoutId id="2147483847" r:id="rId26"/>
    <p:sldLayoutId id="2147483862" r:id="rId27"/>
    <p:sldLayoutId id="2147483861" r:id="rId28"/>
    <p:sldLayoutId id="2147483845" r:id="rId29"/>
    <p:sldLayoutId id="2147483846" r:id="rId30"/>
    <p:sldLayoutId id="2147483852" r:id="rId31"/>
    <p:sldLayoutId id="2147483853" r:id="rId32"/>
    <p:sldLayoutId id="2147483854" r:id="rId33"/>
    <p:sldLayoutId id="2147483855" r:id="rId34"/>
    <p:sldLayoutId id="2147483856" r:id="rId35"/>
    <p:sldLayoutId id="2147483832" r:id="rId36"/>
    <p:sldLayoutId id="2147483865" r:id="rId37"/>
    <p:sldLayoutId id="2147483866" r:id="rId38"/>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hf sldNum="0" hdr="0" ftr="0" dt="0"/>
  <p:txStyles>
    <p:titleStyle>
      <a:lvl1pPr marL="0" indent="0" algn="l" defTabSz="457200" rtl="0" eaLnBrk="1" latinLnBrk="0" hangingPunct="1">
        <a:spcBef>
          <a:spcPct val="0"/>
        </a:spcBef>
        <a:buNone/>
        <a:defRPr sz="2400" b="0" kern="1200">
          <a:solidFill>
            <a:srgbClr val="212721"/>
          </a:solidFill>
          <a:latin typeface="Arial"/>
          <a:ea typeface="+mj-ea"/>
          <a:cs typeface="Arial"/>
        </a:defRPr>
      </a:lvl1pPr>
    </p:titleStyle>
    <p:bodyStyle>
      <a:lvl1pPr marL="0" indent="0" algn="l" defTabSz="457200" rtl="0" eaLnBrk="1" latinLnBrk="0" hangingPunct="1">
        <a:lnSpc>
          <a:spcPct val="90000"/>
        </a:lnSpc>
        <a:spcBef>
          <a:spcPts val="300"/>
        </a:spcBef>
        <a:spcAft>
          <a:spcPts val="600"/>
        </a:spcAft>
        <a:buFont typeface="Arial"/>
        <a:buNone/>
        <a:defRPr lang="en-US" sz="1800" b="1" kern="1200" baseline="0" dirty="0">
          <a:solidFill>
            <a:schemeClr val="tx1"/>
          </a:solidFill>
          <a:latin typeface="Arial"/>
          <a:ea typeface="+mn-ea"/>
          <a:cs typeface="Arial"/>
        </a:defRPr>
      </a:lvl1pPr>
      <a:lvl2pPr marL="0" indent="0" algn="l" defTabSz="457200" rtl="0" eaLnBrk="1" latinLnBrk="0" hangingPunct="1">
        <a:lnSpc>
          <a:spcPct val="90000"/>
        </a:lnSpc>
        <a:spcBef>
          <a:spcPts val="300"/>
        </a:spcBef>
        <a:spcAft>
          <a:spcPts val="600"/>
        </a:spcAft>
        <a:buFont typeface="Arial"/>
        <a:buNone/>
        <a:defRPr lang="en-US" sz="1400" b="0" kern="1200" dirty="0">
          <a:solidFill>
            <a:schemeClr val="tx1"/>
          </a:solidFill>
          <a:latin typeface="Arial"/>
          <a:ea typeface="+mn-ea"/>
          <a:cs typeface="Arial"/>
        </a:defRPr>
      </a:lvl2pPr>
      <a:lvl3pPr marL="0" indent="0" algn="l" defTabSz="457200" rtl="0" eaLnBrk="1" latinLnBrk="0" hangingPunct="1">
        <a:lnSpc>
          <a:spcPct val="90000"/>
        </a:lnSpc>
        <a:spcBef>
          <a:spcPts val="300"/>
        </a:spcBef>
        <a:spcAft>
          <a:spcPts val="600"/>
        </a:spcAft>
        <a:buFont typeface="Arial"/>
        <a:buNone/>
        <a:defRPr lang="en-US" sz="1200" kern="1200" dirty="0">
          <a:solidFill>
            <a:schemeClr val="tx1"/>
          </a:solidFill>
          <a:latin typeface="Arial"/>
          <a:ea typeface="+mn-ea"/>
          <a:cs typeface="Arial"/>
        </a:defRPr>
      </a:lvl3pPr>
      <a:lvl4pPr marL="171450" indent="-171450"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US" sz="1200" kern="1200" dirty="0">
          <a:solidFill>
            <a:schemeClr val="tx1"/>
          </a:solidFill>
          <a:latin typeface="Arial"/>
          <a:ea typeface="+mn-ea"/>
          <a:cs typeface="Arial"/>
        </a:defRPr>
      </a:lvl4pPr>
      <a:lvl5pPr marL="358775" indent="-176213"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GB" sz="1200" kern="1200" dirty="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074" userDrawn="1">
          <p15:clr>
            <a:srgbClr val="F26B43"/>
          </p15:clr>
        </p15:guide>
        <p15:guide id="2" pos="226" userDrawn="1">
          <p15:clr>
            <a:srgbClr val="F26B43"/>
          </p15:clr>
        </p15:guide>
        <p15:guide id="4" pos="5534" userDrawn="1">
          <p15:clr>
            <a:srgbClr val="F26B43"/>
          </p15:clr>
        </p15:guide>
        <p15:guide id="5" orient="horz" pos="690" userDrawn="1">
          <p15:clr>
            <a:srgbClr val="F26B43"/>
          </p15:clr>
        </p15:guide>
        <p15:guide id="7" orient="horz" pos="2890" userDrawn="1">
          <p15:clr>
            <a:srgbClr val="F26B43"/>
          </p15:clr>
        </p15:guide>
        <p15:guide id="8" orient="horz" pos="31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32.xml"/><Relationship Id="rId6" Type="http://schemas.openxmlformats.org/officeDocument/2006/relationships/image" Target="../media/image51.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Layout" Target="../slideLayouts/slideLayout32.xml"/><Relationship Id="rId5" Type="http://schemas.openxmlformats.org/officeDocument/2006/relationships/image" Target="../media/image32.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2.xml"/><Relationship Id="rId6" Type="http://schemas.openxmlformats.org/officeDocument/2006/relationships/image" Target="../media/image45.png"/><Relationship Id="rId5" Type="http://schemas.openxmlformats.org/officeDocument/2006/relationships/image" Target="../media/image2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32.xml"/><Relationship Id="rId5" Type="http://schemas.openxmlformats.org/officeDocument/2006/relationships/image" Target="../media/image48.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32.xml"/><Relationship Id="rId5" Type="http://schemas.openxmlformats.org/officeDocument/2006/relationships/image" Target="../media/image36.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png"/><Relationship Id="rId1" Type="http://schemas.openxmlformats.org/officeDocument/2006/relationships/slideLayout" Target="../slideLayouts/slideLayout32.xml"/><Relationship Id="rId5" Type="http://schemas.openxmlformats.org/officeDocument/2006/relationships/image" Target="../media/image5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22.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jpeg"/><Relationship Id="rId21" Type="http://schemas.openxmlformats.org/officeDocument/2006/relationships/image" Target="../media/image48.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22.png"/><Relationship Id="rId16" Type="http://schemas.openxmlformats.org/officeDocument/2006/relationships/image" Target="../media/image44.png"/><Relationship Id="rId20"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30" y="3477478"/>
            <a:ext cx="1869826" cy="463084"/>
          </a:xfrm>
          <a:prstGeom prst="rect">
            <a:avLst/>
          </a:prstGeom>
        </p:spPr>
      </p:pic>
      <p:sp>
        <p:nvSpPr>
          <p:cNvPr id="3" name="TextBox 2"/>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spTree>
    <p:extLst>
      <p:ext uri="{BB962C8B-B14F-4D97-AF65-F5344CB8AC3E}">
        <p14:creationId xmlns:p14="http://schemas.microsoft.com/office/powerpoint/2010/main" val="21134801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183" y="231252"/>
            <a:ext cx="8468042" cy="411843"/>
          </a:xfrm>
        </p:spPr>
        <p:txBody>
          <a:bodyPr/>
          <a:lstStyle/>
          <a:p>
            <a:pPr algn="ctr"/>
            <a:r>
              <a:rPr lang="en-US" b="1" dirty="0"/>
              <a:t>Telecom</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405" y="83736"/>
            <a:ext cx="1535525" cy="380290"/>
          </a:xfrm>
          <a:prstGeom prst="rect">
            <a:avLst/>
          </a:prstGeom>
        </p:spPr>
      </p:pic>
      <p:sp>
        <p:nvSpPr>
          <p:cNvPr id="8" name="TextBox 7"/>
          <p:cNvSpPr txBox="1"/>
          <p:nvPr/>
        </p:nvSpPr>
        <p:spPr>
          <a:xfrm>
            <a:off x="6974550" y="4807973"/>
            <a:ext cx="2356561" cy="246221"/>
          </a:xfrm>
          <a:prstGeom prst="rect">
            <a:avLst/>
          </a:prstGeom>
          <a:noFill/>
        </p:spPr>
        <p:txBody>
          <a:bodyPr wrap="square" rtlCol="0">
            <a:spAutoFit/>
          </a:bodyPr>
          <a:lstStyle/>
          <a:p>
            <a:r>
              <a:rPr lang="en-US" sz="1000" dirty="0"/>
              <a:t>www.innovacommunications.com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5" y="4523390"/>
            <a:ext cx="683494" cy="521838"/>
          </a:xfrm>
          <a:prstGeom prst="rect">
            <a:avLst/>
          </a:prstGeom>
        </p:spPr>
      </p:pic>
      <p:sp>
        <p:nvSpPr>
          <p:cNvPr id="10" name="Rounded Rectangle 9"/>
          <p:cNvSpPr/>
          <p:nvPr/>
        </p:nvSpPr>
        <p:spPr>
          <a:xfrm>
            <a:off x="782109" y="944541"/>
            <a:ext cx="3712206" cy="335615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q"/>
            </a:pPr>
            <a:endParaRPr lang="en-US" sz="1000" dirty="0" smtClean="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smtClean="0">
              <a:solidFill>
                <a:schemeClr val="tx1"/>
              </a:solidFill>
            </a:endParaRPr>
          </a:p>
          <a:p>
            <a:endParaRPr lang="en-US" sz="1000" dirty="0" smtClean="0">
              <a:solidFill>
                <a:schemeClr val="tx1"/>
              </a:solidFill>
            </a:endParaRPr>
          </a:p>
          <a:p>
            <a:endParaRPr lang="en-US" sz="1000" dirty="0">
              <a:solidFill>
                <a:schemeClr val="tx1"/>
              </a:solidFill>
            </a:endParaRPr>
          </a:p>
          <a:p>
            <a:pPr marL="171450" indent="-171450">
              <a:buFont typeface="Wingdings" pitchFamily="2" charset="2"/>
              <a:buChar char="q"/>
            </a:pPr>
            <a:r>
              <a:rPr lang="en-US" sz="1000" dirty="0" smtClean="0">
                <a:solidFill>
                  <a:schemeClr val="tx1"/>
                </a:solidFill>
              </a:rPr>
              <a:t>Collection of Corporate &amp; Individual</a:t>
            </a:r>
            <a:r>
              <a:rPr lang="en-US" sz="1000" dirty="0">
                <a:solidFill>
                  <a:schemeClr val="tx1"/>
                </a:solidFill>
              </a:rPr>
              <a:t> </a:t>
            </a:r>
            <a:r>
              <a:rPr lang="en-US" sz="1000" dirty="0" smtClean="0">
                <a:solidFill>
                  <a:schemeClr val="tx1"/>
                </a:solidFill>
              </a:rPr>
              <a:t>customers</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 Individual </a:t>
            </a:r>
            <a:r>
              <a:rPr lang="en-US" sz="1000" dirty="0">
                <a:solidFill>
                  <a:schemeClr val="tx1"/>
                </a:solidFill>
              </a:rPr>
              <a:t>Collection Process. Pre Due date </a:t>
            </a:r>
            <a:r>
              <a:rPr lang="en-US" sz="1000" dirty="0" smtClean="0">
                <a:solidFill>
                  <a:schemeClr val="tx1"/>
                </a:solidFill>
              </a:rPr>
              <a:t>calling            zero </a:t>
            </a:r>
            <a:r>
              <a:rPr lang="en-US" sz="1000" dirty="0">
                <a:solidFill>
                  <a:schemeClr val="tx1"/>
                </a:solidFill>
              </a:rPr>
              <a:t>Bucket</a:t>
            </a:r>
          </a:p>
          <a:p>
            <a:endParaRPr lang="en-US" sz="1000" dirty="0">
              <a:solidFill>
                <a:schemeClr val="tx1"/>
              </a:solidFill>
            </a:endParaRPr>
          </a:p>
          <a:p>
            <a:pPr marL="171450" indent="-171450">
              <a:buFont typeface="Wingdings" pitchFamily="2" charset="2"/>
              <a:buChar char="q"/>
            </a:pPr>
            <a:r>
              <a:rPr lang="en-US" sz="1000" dirty="0" smtClean="0">
                <a:solidFill>
                  <a:schemeClr val="tx1"/>
                </a:solidFill>
              </a:rPr>
              <a:t>COCP - Corporate </a:t>
            </a:r>
            <a:r>
              <a:rPr lang="en-US" sz="1000" dirty="0">
                <a:solidFill>
                  <a:schemeClr val="tx1"/>
                </a:solidFill>
              </a:rPr>
              <a:t>Collection </a:t>
            </a:r>
            <a:r>
              <a:rPr lang="en-US" sz="1000" dirty="0" smtClean="0">
                <a:solidFill>
                  <a:schemeClr val="tx1"/>
                </a:solidFill>
              </a:rPr>
              <a:t>Calling.</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Field collection support for high value platinum customers.</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Welcome Onboarding.</a:t>
            </a:r>
          </a:p>
          <a:p>
            <a:endParaRPr lang="en-US" sz="1000" dirty="0" smtClean="0">
              <a:solidFill>
                <a:schemeClr val="tx1"/>
              </a:solidFill>
            </a:endParaRPr>
          </a:p>
          <a:p>
            <a:endParaRPr lang="en-US" sz="1000" dirty="0">
              <a:solidFill>
                <a:schemeClr val="tx1"/>
              </a:solidFill>
            </a:endParaRPr>
          </a:p>
          <a:p>
            <a:pPr marL="285750" indent="-285750">
              <a:buFont typeface="Wingdings" panose="05000000000000000000" pitchFamily="2" charset="2"/>
              <a:buChar char="q"/>
            </a:pPr>
            <a:endParaRPr lang="en-US" sz="1000" dirty="0">
              <a:solidFill>
                <a:schemeClr val="tx1"/>
              </a:solidFill>
            </a:endParaRPr>
          </a:p>
          <a:p>
            <a:endParaRPr lang="en-US" sz="1000" dirty="0">
              <a:solidFill>
                <a:schemeClr val="tx1"/>
              </a:solidFill>
            </a:endParaRPr>
          </a:p>
        </p:txBody>
      </p:sp>
      <p:sp>
        <p:nvSpPr>
          <p:cNvPr id="12" name="Rounded Rectangle 11"/>
          <p:cNvSpPr/>
          <p:nvPr/>
        </p:nvSpPr>
        <p:spPr>
          <a:xfrm>
            <a:off x="4722725" y="934493"/>
            <a:ext cx="3778180" cy="336619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000" dirty="0">
              <a:solidFill>
                <a:schemeClr val="tx1"/>
              </a:solidFill>
            </a:endParaRPr>
          </a:p>
          <a:p>
            <a:r>
              <a:rPr lang="en-US" sz="1000" dirty="0" smtClean="0">
                <a:solidFill>
                  <a:schemeClr val="tx1"/>
                </a:solidFill>
              </a:rPr>
              <a:t> </a:t>
            </a: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pPr marL="171450" indent="-171450">
              <a:buFont typeface="Wingdings" pitchFamily="2" charset="2"/>
              <a:buChar char="q"/>
            </a:pPr>
            <a:r>
              <a:rPr lang="en-US" sz="1000" dirty="0">
                <a:solidFill>
                  <a:schemeClr val="tx1"/>
                </a:solidFill>
              </a:rPr>
              <a:t>Credit Limit and Sales Calling.</a:t>
            </a:r>
          </a:p>
          <a:p>
            <a:endParaRPr lang="en-US" sz="1000" dirty="0">
              <a:solidFill>
                <a:schemeClr val="tx1"/>
              </a:solidFill>
            </a:endParaRPr>
          </a:p>
          <a:p>
            <a:pPr marL="171450" indent="-171450">
              <a:buFont typeface="Wingdings" pitchFamily="2" charset="2"/>
              <a:buChar char="q"/>
            </a:pPr>
            <a:r>
              <a:rPr lang="en-US" sz="1000" dirty="0" smtClean="0">
                <a:solidFill>
                  <a:schemeClr val="tx1"/>
                </a:solidFill>
              </a:rPr>
              <a:t>Tele-Sales </a:t>
            </a:r>
            <a:r>
              <a:rPr lang="en-US" sz="1000" dirty="0">
                <a:solidFill>
                  <a:schemeClr val="tx1"/>
                </a:solidFill>
              </a:rPr>
              <a:t>Mobile Services</a:t>
            </a:r>
            <a:r>
              <a:rPr lang="en-US" sz="1000" dirty="0" smtClean="0">
                <a:solidFill>
                  <a:schemeClr val="tx1"/>
                </a:solidFill>
              </a:rPr>
              <a:t>.</a:t>
            </a:r>
          </a:p>
          <a:p>
            <a:endParaRPr lang="en-US" sz="1000" dirty="0">
              <a:solidFill>
                <a:schemeClr val="tx1"/>
              </a:solidFill>
            </a:endParaRPr>
          </a:p>
          <a:p>
            <a:pPr marL="171450" indent="-171450">
              <a:buFont typeface="Wingdings" pitchFamily="2" charset="2"/>
              <a:buChar char="q"/>
            </a:pPr>
            <a:r>
              <a:rPr lang="en-US" sz="1000" dirty="0">
                <a:solidFill>
                  <a:schemeClr val="tx1"/>
                </a:solidFill>
              </a:rPr>
              <a:t>P2P Sales</a:t>
            </a:r>
            <a:r>
              <a:rPr lang="en-US" sz="1000" dirty="0" smtClean="0">
                <a:solidFill>
                  <a:schemeClr val="tx1"/>
                </a:solidFill>
              </a:rPr>
              <a:t>.</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Vodafone Mini Store (New Acquisition of Pre paid and post paid.)</a:t>
            </a:r>
          </a:p>
          <a:p>
            <a:pPr marL="285750" indent="-285750">
              <a:buFont typeface="Wingdings" panose="05000000000000000000" pitchFamily="2" charset="2"/>
              <a:buChar char="q"/>
            </a:pPr>
            <a:endParaRPr lang="en-US" sz="1000" dirty="0">
              <a:solidFill>
                <a:schemeClr val="tx1"/>
              </a:solidFill>
            </a:endParaRPr>
          </a:p>
          <a:p>
            <a:endParaRPr lang="en-US" sz="1000" dirty="0" smtClean="0">
              <a:solidFill>
                <a:schemeClr val="tx1"/>
              </a:solidFill>
            </a:endParaRPr>
          </a:p>
          <a:p>
            <a:endParaRPr lang="en-US" sz="1000" dirty="0" smtClean="0">
              <a:solidFill>
                <a:schemeClr val="tx1"/>
              </a:solidFill>
            </a:endParaRPr>
          </a:p>
          <a:p>
            <a:endParaRPr lang="en-US" sz="1000" dirty="0" smtClean="0">
              <a:solidFill>
                <a:schemeClr val="tx1"/>
              </a:solidFill>
            </a:endParaRPr>
          </a:p>
          <a:p>
            <a:pPr marL="285750" indent="-285750">
              <a:buFont typeface="Wingdings" panose="05000000000000000000" pitchFamily="2" charset="2"/>
              <a:buChar char="q"/>
            </a:pPr>
            <a:endParaRPr lang="en-US" sz="1000" dirty="0">
              <a:solidFill>
                <a:schemeClr val="tx1"/>
              </a:solidFill>
            </a:endParaRPr>
          </a:p>
          <a:p>
            <a:endParaRPr lang="en-US" sz="1000" dirty="0" smtClean="0">
              <a:solidFill>
                <a:schemeClr val="tx1"/>
              </a:solidFill>
            </a:endParaRPr>
          </a:p>
          <a:p>
            <a:r>
              <a:rPr lang="en-US" sz="1000" dirty="0" smtClean="0">
                <a:solidFill>
                  <a:schemeClr val="tx1"/>
                </a:solidFill>
              </a:rPr>
              <a:t> </a:t>
            </a:r>
            <a:endParaRPr lang="en-US" sz="1000" dirty="0">
              <a:solidFill>
                <a:schemeClr val="tx1"/>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169" y="1009230"/>
            <a:ext cx="1581119" cy="59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286" y="1009230"/>
            <a:ext cx="1581119" cy="59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7865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405" y="83736"/>
            <a:ext cx="1535525" cy="38029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5" y="4523390"/>
            <a:ext cx="683494" cy="521838"/>
          </a:xfrm>
          <a:prstGeom prst="rect">
            <a:avLst/>
          </a:prstGeom>
        </p:spPr>
      </p:pic>
      <p:sp>
        <p:nvSpPr>
          <p:cNvPr id="11" name="TextBox 10"/>
          <p:cNvSpPr txBox="1"/>
          <p:nvPr/>
        </p:nvSpPr>
        <p:spPr>
          <a:xfrm>
            <a:off x="6974550" y="4807973"/>
            <a:ext cx="2356561" cy="246221"/>
          </a:xfrm>
          <a:prstGeom prst="rect">
            <a:avLst/>
          </a:prstGeom>
          <a:noFill/>
        </p:spPr>
        <p:txBody>
          <a:bodyPr wrap="square" rtlCol="0">
            <a:spAutoFit/>
          </a:bodyPr>
          <a:lstStyle/>
          <a:p>
            <a:r>
              <a:rPr lang="en-US" sz="1000" dirty="0"/>
              <a:t>www.innovacommunications.com</a:t>
            </a:r>
          </a:p>
        </p:txBody>
      </p:sp>
      <p:sp>
        <p:nvSpPr>
          <p:cNvPr id="10" name="Rounded Rectangle 9"/>
          <p:cNvSpPr/>
          <p:nvPr/>
        </p:nvSpPr>
        <p:spPr>
          <a:xfrm>
            <a:off x="440362" y="922338"/>
            <a:ext cx="3989346" cy="3583094"/>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itle 1"/>
          <p:cNvSpPr>
            <a:spLocks noGrp="1"/>
          </p:cNvSpPr>
          <p:nvPr>
            <p:ph type="title"/>
          </p:nvPr>
        </p:nvSpPr>
        <p:spPr>
          <a:xfrm>
            <a:off x="612775" y="523179"/>
            <a:ext cx="3309102" cy="478947"/>
          </a:xfrm>
        </p:spPr>
        <p:txBody>
          <a:bodyPr/>
          <a:lstStyle/>
          <a:p>
            <a:pPr algn="ctr"/>
            <a:r>
              <a:rPr lang="en-US" sz="1800" b="1" dirty="0" smtClean="0"/>
              <a:t>Banking</a:t>
            </a:r>
            <a:endParaRPr lang="en-US" sz="1800" b="1" dirty="0"/>
          </a:p>
        </p:txBody>
      </p:sp>
      <p:sp>
        <p:nvSpPr>
          <p:cNvPr id="13" name="Text Placeholder 2"/>
          <p:cNvSpPr>
            <a:spLocks noGrp="1"/>
          </p:cNvSpPr>
          <p:nvPr>
            <p:ph type="body" sz="quarter" idx="11"/>
          </p:nvPr>
        </p:nvSpPr>
        <p:spPr>
          <a:xfrm>
            <a:off x="580366" y="1878421"/>
            <a:ext cx="3669146" cy="2392128"/>
          </a:xfrm>
        </p:spPr>
        <p:txBody>
          <a:bodyPr/>
          <a:lstStyle/>
          <a:p>
            <a:pPr marL="285750" indent="-285750">
              <a:buFont typeface="Wingdings" panose="05000000000000000000" pitchFamily="2" charset="2"/>
              <a:buChar char="q"/>
            </a:pPr>
            <a:endParaRPr lang="en-US" sz="1000" b="0" dirty="0" smtClean="0"/>
          </a:p>
          <a:p>
            <a:pPr marL="285750" indent="-285750">
              <a:buFont typeface="Wingdings" panose="05000000000000000000" pitchFamily="2" charset="2"/>
              <a:buChar char="q"/>
            </a:pPr>
            <a:r>
              <a:rPr lang="en-US" sz="1000" b="0" dirty="0" smtClean="0"/>
              <a:t>Write off collection cases. (Consumer Durable Bajaj </a:t>
            </a:r>
            <a:r>
              <a:rPr lang="en-US" sz="1000" b="0" dirty="0" err="1" smtClean="0"/>
              <a:t>FinServ</a:t>
            </a:r>
            <a:r>
              <a:rPr lang="en-US" sz="1000" b="0" dirty="0" smtClean="0"/>
              <a:t>)</a:t>
            </a:r>
          </a:p>
          <a:p>
            <a:pPr marL="285750" indent="-285750">
              <a:buFont typeface="Wingdings" panose="05000000000000000000" pitchFamily="2" charset="2"/>
              <a:buChar char="q"/>
            </a:pPr>
            <a:r>
              <a:rPr lang="en-US" sz="1000" b="0" dirty="0" smtClean="0"/>
              <a:t>L1 Bucket cases Collection. </a:t>
            </a:r>
            <a:r>
              <a:rPr lang="en-US" sz="1000" b="0" dirty="0"/>
              <a:t>(</a:t>
            </a:r>
            <a:r>
              <a:rPr lang="en-US" sz="1000" b="0" dirty="0" smtClean="0"/>
              <a:t>Consumer Durable Bajaj </a:t>
            </a:r>
            <a:r>
              <a:rPr lang="en-US" sz="1000" b="0" dirty="0" err="1" smtClean="0"/>
              <a:t>Finserv</a:t>
            </a:r>
            <a:r>
              <a:rPr lang="en-US" sz="1000" b="0" dirty="0" smtClean="0"/>
              <a:t>)</a:t>
            </a:r>
          </a:p>
          <a:p>
            <a:pPr marL="285750" indent="-285750">
              <a:buFont typeface="Wingdings" panose="05000000000000000000" pitchFamily="2" charset="2"/>
              <a:buChar char="q"/>
            </a:pPr>
            <a:r>
              <a:rPr lang="en-US" sz="1000" b="0" dirty="0" err="1"/>
              <a:t>Sbi</a:t>
            </a:r>
            <a:r>
              <a:rPr lang="en-US" sz="1000" b="0" dirty="0"/>
              <a:t> credit card write off cases</a:t>
            </a:r>
            <a:r>
              <a:rPr lang="en-US" sz="1000" b="0" dirty="0" smtClean="0"/>
              <a:t>.</a:t>
            </a:r>
            <a:endParaRPr lang="en-US" sz="1000" b="0" dirty="0"/>
          </a:p>
          <a:p>
            <a:pPr marL="285750" indent="-285750">
              <a:buFont typeface="Wingdings" panose="05000000000000000000" pitchFamily="2" charset="2"/>
              <a:buChar char="q"/>
            </a:pPr>
            <a:r>
              <a:rPr lang="en-US" sz="1000" b="0" dirty="0" smtClean="0"/>
              <a:t>Finding other various ways for customer details for follow up and payment clearance.</a:t>
            </a:r>
          </a:p>
          <a:p>
            <a:pPr marL="285750" indent="-285750">
              <a:buFont typeface="Wingdings" panose="05000000000000000000" pitchFamily="2" charset="2"/>
              <a:buChar char="q"/>
            </a:pPr>
            <a:r>
              <a:rPr lang="en-US" sz="1000" b="0" dirty="0" smtClean="0"/>
              <a:t>Skip tracing with available resources</a:t>
            </a:r>
          </a:p>
          <a:p>
            <a:pPr marL="285750" indent="-285750">
              <a:buFont typeface="Wingdings" panose="05000000000000000000" pitchFamily="2" charset="2"/>
              <a:buChar char="q"/>
            </a:pPr>
            <a:r>
              <a:rPr lang="en-US" sz="1000" b="0" dirty="0" smtClean="0"/>
              <a:t>Rigorous follow ups</a:t>
            </a:r>
            <a:endParaRPr lang="en-US" sz="1000" b="0" dirty="0"/>
          </a:p>
          <a:p>
            <a:endParaRPr lang="en-US" sz="1000" b="0" dirty="0" smtClean="0"/>
          </a:p>
          <a:p>
            <a:endParaRPr lang="en-US" sz="1000" b="0" dirty="0"/>
          </a:p>
        </p:txBody>
      </p:sp>
      <p:sp>
        <p:nvSpPr>
          <p:cNvPr id="2" name="AutoShape 2" descr="Image result for grofer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grofer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4" descr="Image result for vodafone idea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7" descr="Image result for vodafone idea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9" descr="Image result for vodafone idea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AutoShape 11" descr="Image result for vodafone idea 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ounded Rectangle 27"/>
          <p:cNvSpPr/>
          <p:nvPr/>
        </p:nvSpPr>
        <p:spPr>
          <a:xfrm>
            <a:off x="4884369" y="941633"/>
            <a:ext cx="3907939" cy="3581419"/>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
          <p:cNvSpPr txBox="1">
            <a:spLocks/>
          </p:cNvSpPr>
          <p:nvPr/>
        </p:nvSpPr>
        <p:spPr>
          <a:xfrm>
            <a:off x="5075640" y="2039977"/>
            <a:ext cx="3329104" cy="1647767"/>
          </a:xfrm>
          <a:prstGeom prst="rect">
            <a:avLst/>
          </a:prstGeom>
          <a:noFill/>
        </p:spPr>
        <p:txBody>
          <a:bodyPr vert="horz" lIns="36000" tIns="45720" rIns="36000" bIns="45720" rtlCol="0">
            <a:noAutofit/>
          </a:bodyPr>
          <a:lstStyle>
            <a:lvl1pPr marL="0" indent="0" algn="l" defTabSz="457200" rtl="0" eaLnBrk="1" latinLnBrk="0" hangingPunct="1">
              <a:lnSpc>
                <a:spcPct val="90000"/>
              </a:lnSpc>
              <a:spcBef>
                <a:spcPts val="300"/>
              </a:spcBef>
              <a:spcAft>
                <a:spcPts val="600"/>
              </a:spcAft>
              <a:buFont typeface="Arial"/>
              <a:buNone/>
              <a:defRPr lang="en-US" sz="1800" b="1" kern="1200" baseline="0" dirty="0">
                <a:solidFill>
                  <a:schemeClr val="tx1"/>
                </a:solidFill>
                <a:latin typeface="Arial"/>
                <a:ea typeface="+mn-ea"/>
                <a:cs typeface="Arial"/>
              </a:defRPr>
            </a:lvl1pPr>
            <a:lvl2pPr marL="0" indent="0" algn="l" defTabSz="457200" rtl="0" eaLnBrk="1" latinLnBrk="0" hangingPunct="1">
              <a:lnSpc>
                <a:spcPct val="90000"/>
              </a:lnSpc>
              <a:spcBef>
                <a:spcPts val="300"/>
              </a:spcBef>
              <a:spcAft>
                <a:spcPts val="600"/>
              </a:spcAft>
              <a:buFont typeface="Arial"/>
              <a:buNone/>
              <a:defRPr lang="en-US" sz="1400" b="0" kern="1200" dirty="0">
                <a:solidFill>
                  <a:schemeClr val="tx1"/>
                </a:solidFill>
                <a:latin typeface="Arial"/>
                <a:ea typeface="+mn-ea"/>
                <a:cs typeface="Arial"/>
              </a:defRPr>
            </a:lvl2pPr>
            <a:lvl3pPr marL="0" indent="0" algn="l" defTabSz="457200" rtl="0" eaLnBrk="1" latinLnBrk="0" hangingPunct="1">
              <a:lnSpc>
                <a:spcPct val="90000"/>
              </a:lnSpc>
              <a:spcBef>
                <a:spcPts val="300"/>
              </a:spcBef>
              <a:spcAft>
                <a:spcPts val="600"/>
              </a:spcAft>
              <a:buFont typeface="Arial"/>
              <a:buNone/>
              <a:defRPr lang="en-US" sz="1200" kern="1200" dirty="0">
                <a:solidFill>
                  <a:schemeClr val="tx1"/>
                </a:solidFill>
                <a:latin typeface="Arial"/>
                <a:ea typeface="+mn-ea"/>
                <a:cs typeface="Arial"/>
              </a:defRPr>
            </a:lvl3pPr>
            <a:lvl4pPr marL="171450" indent="-171450"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US" sz="1200" kern="1200" dirty="0">
                <a:solidFill>
                  <a:schemeClr val="tx1"/>
                </a:solidFill>
                <a:latin typeface="Arial"/>
                <a:ea typeface="+mn-ea"/>
                <a:cs typeface="Arial"/>
              </a:defRPr>
            </a:lvl4pPr>
            <a:lvl5pPr marL="358775" indent="-176213"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GB" sz="1200" kern="1200" dirty="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r>
              <a:rPr lang="en-US" sz="1000" b="0" dirty="0"/>
              <a:t> </a:t>
            </a:r>
            <a:r>
              <a:rPr lang="en-US" sz="1000" b="0" dirty="0" smtClean="0"/>
              <a:t>Collection </a:t>
            </a:r>
            <a:r>
              <a:rPr lang="en-US" sz="1000" b="0" dirty="0"/>
              <a:t>calls to the customer	</a:t>
            </a:r>
          </a:p>
          <a:p>
            <a:pPr marL="285750" indent="-285750">
              <a:buFont typeface="Wingdings" panose="05000000000000000000" pitchFamily="2" charset="2"/>
              <a:buChar char="q"/>
            </a:pPr>
            <a:r>
              <a:rPr lang="en-US" sz="1000" b="0" dirty="0" smtClean="0"/>
              <a:t> Citi Bank personal loan write off cases.</a:t>
            </a:r>
          </a:p>
          <a:p>
            <a:pPr marL="285750" indent="-285750">
              <a:buFont typeface="Wingdings" panose="05000000000000000000" pitchFamily="2" charset="2"/>
              <a:buChar char="q"/>
            </a:pPr>
            <a:r>
              <a:rPr lang="en-US" sz="1000" b="0" dirty="0"/>
              <a:t>Skip Tracing through different medias</a:t>
            </a:r>
            <a:r>
              <a:rPr lang="en-US" sz="1000" b="0" dirty="0" smtClean="0"/>
              <a:t>.</a:t>
            </a:r>
          </a:p>
          <a:p>
            <a:pPr marL="285750" indent="-285750">
              <a:buFont typeface="Wingdings" panose="05000000000000000000" pitchFamily="2" charset="2"/>
              <a:buChar char="q"/>
            </a:pPr>
            <a:r>
              <a:rPr lang="en-US" sz="1000" b="0" dirty="0" smtClean="0"/>
              <a:t>Coordinating with departments in case any waivers or approvals required.</a:t>
            </a:r>
          </a:p>
          <a:p>
            <a:pPr marL="285750" indent="-285750">
              <a:buFont typeface="Wingdings" panose="05000000000000000000" pitchFamily="2" charset="2"/>
              <a:buChar char="q"/>
            </a:pPr>
            <a:r>
              <a:rPr lang="en-US" sz="1000" b="0" dirty="0" smtClean="0"/>
              <a:t>STPL (Short term personal loans recovery)</a:t>
            </a:r>
          </a:p>
          <a:p>
            <a:pPr marL="285750" indent="-285750">
              <a:buFont typeface="Wingdings" panose="05000000000000000000" pitchFamily="2" charset="2"/>
              <a:buChar char="q"/>
            </a:pPr>
            <a:endParaRPr lang="en-US" sz="1000" b="0" dirty="0" smtClean="0"/>
          </a:p>
          <a:p>
            <a:endParaRPr lang="en-US" sz="1000" b="0" dirty="0"/>
          </a:p>
          <a:p>
            <a:r>
              <a:rPr lang="en-US" sz="1000" b="0" dirty="0" smtClean="0"/>
              <a:t> </a:t>
            </a:r>
            <a:endParaRPr lang="en-US" sz="1000" b="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751" y="1199443"/>
            <a:ext cx="1817838" cy="545351"/>
          </a:xfrm>
          <a:prstGeom prst="rect">
            <a:avLst/>
          </a:prstGeom>
        </p:spPr>
      </p:pic>
      <p:pic>
        <p:nvPicPr>
          <p:cNvPr id="31" name="Picture 30">
            <a:extLst>
              <a:ext uri="{FF2B5EF4-FFF2-40B4-BE49-F238E27FC236}">
                <a16:creationId xmlns="" xmlns:a16="http://schemas.microsoft.com/office/drawing/2014/main" id="{AEEEAA5D-209B-4ADB-88E3-C0D65D94B704}"/>
              </a:ext>
            </a:extLst>
          </p:cNvPr>
          <p:cNvPicPr>
            <a:picLocks noChangeAspect="1"/>
          </p:cNvPicPr>
          <p:nvPr/>
        </p:nvPicPr>
        <p:blipFill>
          <a:blip r:embed="rId5"/>
          <a:stretch>
            <a:fillRect/>
          </a:stretch>
        </p:blipFill>
        <p:spPr>
          <a:xfrm>
            <a:off x="643946" y="1172478"/>
            <a:ext cx="1513540" cy="686630"/>
          </a:xfrm>
          <a:prstGeom prst="rect">
            <a:avLst/>
          </a:prstGeom>
        </p:spPr>
      </p:pic>
      <p:sp>
        <p:nvSpPr>
          <p:cNvPr id="32" name="Title 1">
            <a:extLst>
              <a:ext uri="{FF2B5EF4-FFF2-40B4-BE49-F238E27FC236}">
                <a16:creationId xmlns="" xmlns:a16="http://schemas.microsoft.com/office/drawing/2014/main" id="{916C0187-C00F-487C-842A-0DCD68AB35D5}"/>
              </a:ext>
            </a:extLst>
          </p:cNvPr>
          <p:cNvSpPr txBox="1">
            <a:spLocks/>
          </p:cNvSpPr>
          <p:nvPr/>
        </p:nvSpPr>
        <p:spPr>
          <a:xfrm>
            <a:off x="5537647" y="512670"/>
            <a:ext cx="2601381" cy="428963"/>
          </a:xfrm>
          <a:prstGeom prst="rect">
            <a:avLst/>
          </a:prstGeom>
          <a:noFill/>
        </p:spPr>
        <p:txBody>
          <a:bodyPr vert="horz" wrap="square" lIns="36000" tIns="45720" rIns="36000" bIns="45720" rtlCol="0" anchor="t">
            <a:noAutofit/>
          </a:bodyPr>
          <a:lstStyle>
            <a:lvl1pPr marL="0" indent="0" algn="l" defTabSz="457200" rtl="0" eaLnBrk="1" latinLnBrk="0" hangingPunct="1">
              <a:spcBef>
                <a:spcPct val="0"/>
              </a:spcBef>
              <a:buNone/>
              <a:defRPr lang="en-GB" sz="2400" b="0" kern="1200" dirty="0">
                <a:solidFill>
                  <a:srgbClr val="212721"/>
                </a:solidFill>
                <a:latin typeface="Arial"/>
                <a:ea typeface="+mj-ea"/>
                <a:cs typeface="Arial"/>
              </a:defRPr>
            </a:lvl1pPr>
          </a:lstStyle>
          <a:p>
            <a:pPr algn="ctr"/>
            <a:r>
              <a:rPr lang="en-US" sz="1800" b="1" dirty="0"/>
              <a:t>Banking</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0371" y="1188611"/>
            <a:ext cx="1493981" cy="59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312" y="1178563"/>
            <a:ext cx="1605026" cy="69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9481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Pine Lab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
        <p:nvSpPr>
          <p:cNvPr id="9" name="Rounded Rectangle 8"/>
          <p:cNvSpPr/>
          <p:nvPr/>
        </p:nvSpPr>
        <p:spPr>
          <a:xfrm>
            <a:off x="341206" y="1237658"/>
            <a:ext cx="4090118" cy="3374523"/>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q"/>
            </a:pPr>
            <a:endParaRPr lang="en-US" sz="1000" dirty="0">
              <a:solidFill>
                <a:schemeClr val="tx1"/>
              </a:solidFill>
            </a:endParaRPr>
          </a:p>
          <a:p>
            <a:pPr marL="285750" indent="-285750">
              <a:buFont typeface="Wingdings" panose="05000000000000000000" pitchFamily="2" charset="2"/>
              <a:buChar char="q"/>
            </a:pPr>
            <a:endParaRPr lang="en-US" sz="1000" dirty="0">
              <a:solidFill>
                <a:schemeClr val="tx1"/>
              </a:solidFill>
            </a:endParaRPr>
          </a:p>
          <a:p>
            <a:pPr marL="285750" indent="-285750">
              <a:buFont typeface="Wingdings" panose="05000000000000000000" pitchFamily="2" charset="2"/>
              <a:buChar char="q"/>
            </a:pPr>
            <a:endParaRPr lang="en-US" sz="1000" dirty="0">
              <a:solidFill>
                <a:schemeClr val="tx1"/>
              </a:solidFill>
            </a:endParaRPr>
          </a:p>
          <a:p>
            <a:pPr marL="285750" indent="-285750">
              <a:buFont typeface="Wingdings" panose="05000000000000000000" pitchFamily="2" charset="2"/>
              <a:buChar char="q"/>
            </a:pPr>
            <a:r>
              <a:rPr lang="en-US" sz="1000" dirty="0">
                <a:solidFill>
                  <a:schemeClr val="tx1"/>
                </a:solidFill>
              </a:rPr>
              <a:t>Managing Accounts Receivable for Pine Labs. </a:t>
            </a:r>
          </a:p>
          <a:p>
            <a:pPr marL="285750" indent="-285750">
              <a:buFont typeface="Wingdings" panose="05000000000000000000" pitchFamily="2" charset="2"/>
              <a:buChar char="q"/>
            </a:pPr>
            <a:endParaRPr lang="en-US" sz="1000" dirty="0">
              <a:solidFill>
                <a:schemeClr val="tx1"/>
              </a:solidFill>
            </a:endParaRPr>
          </a:p>
          <a:p>
            <a:pPr marL="285750" indent="-285750">
              <a:buFont typeface="Wingdings" panose="05000000000000000000" pitchFamily="2" charset="2"/>
              <a:buChar char="q"/>
            </a:pPr>
            <a:r>
              <a:rPr lang="en-US" sz="1000" dirty="0">
                <a:solidFill>
                  <a:schemeClr val="tx1"/>
                </a:solidFill>
              </a:rPr>
              <a:t>Regular follow up with internal departments to resolve end customers disputes.</a:t>
            </a:r>
          </a:p>
          <a:p>
            <a:pPr marL="285750" indent="-285750">
              <a:buFont typeface="Wingdings" panose="05000000000000000000" pitchFamily="2" charset="2"/>
              <a:buChar char="q"/>
            </a:pPr>
            <a:endParaRPr lang="en-US" sz="1000" dirty="0">
              <a:solidFill>
                <a:schemeClr val="tx1"/>
              </a:solidFill>
            </a:endParaRPr>
          </a:p>
          <a:p>
            <a:pPr marL="171450" indent="-171450">
              <a:buFont typeface="Wingdings" panose="05000000000000000000" pitchFamily="2" charset="2"/>
              <a:buChar char="q"/>
            </a:pPr>
            <a:r>
              <a:rPr lang="en-US" sz="1000" dirty="0">
                <a:solidFill>
                  <a:schemeClr val="tx1"/>
                </a:solidFill>
              </a:rPr>
              <a:t>   Regular Strategy Planning basis on Past Due % in    order to decrease the DSO( Days Sales Outstanding).</a:t>
            </a:r>
          </a:p>
          <a:p>
            <a:pPr marL="171450" indent="-171450">
              <a:buFont typeface="Wingdings" panose="05000000000000000000" pitchFamily="2" charset="2"/>
              <a:buChar char="q"/>
            </a:pPr>
            <a:endParaRPr lang="en-US" sz="1000" dirty="0">
              <a:solidFill>
                <a:schemeClr val="tx1"/>
              </a:solidFill>
            </a:endParaRPr>
          </a:p>
          <a:p>
            <a:pPr marL="171450" indent="-171450">
              <a:buFont typeface="Wingdings" panose="05000000000000000000" pitchFamily="2" charset="2"/>
              <a:buChar char="q"/>
            </a:pPr>
            <a:r>
              <a:rPr lang="en-US" sz="1000" dirty="0">
                <a:solidFill>
                  <a:schemeClr val="tx1"/>
                </a:solidFill>
              </a:rPr>
              <a:t> Skip Tracing done on Portfolio Level as per individual agent. </a:t>
            </a:r>
          </a:p>
          <a:p>
            <a:pPr marL="171450" indent="-171450">
              <a:buFont typeface="Wingdings" panose="05000000000000000000" pitchFamily="2" charset="2"/>
              <a:buChar char="q"/>
            </a:pPr>
            <a:endParaRPr lang="en-US" sz="1000" dirty="0">
              <a:solidFill>
                <a:schemeClr val="tx1"/>
              </a:solidFill>
            </a:endParaRPr>
          </a:p>
          <a:p>
            <a:pPr marL="171450" indent="-171450">
              <a:buFont typeface="Wingdings" panose="05000000000000000000" pitchFamily="2" charset="2"/>
              <a:buChar char="q"/>
            </a:pPr>
            <a:r>
              <a:rPr lang="en-US" sz="1000" dirty="0">
                <a:solidFill>
                  <a:schemeClr val="tx1"/>
                </a:solidFill>
              </a:rPr>
              <a:t> Meeting quality threshold which is same as Pine Labs in house team.  </a:t>
            </a:r>
          </a:p>
        </p:txBody>
      </p:sp>
      <p:sp>
        <p:nvSpPr>
          <p:cNvPr id="13" name="AutoShape 4" descr="Image result for Pine Lab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6" descr="Image result for Pine Labs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1" name="Picture 7" descr="C:\Users\Himanshu\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02" y="1403539"/>
            <a:ext cx="2051824" cy="5798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 y="4622961"/>
            <a:ext cx="683494" cy="521838"/>
          </a:xfrm>
          <a:prstGeom prst="rect">
            <a:avLst/>
          </a:prstGeom>
        </p:spPr>
      </p:pic>
      <p:sp>
        <p:nvSpPr>
          <p:cNvPr id="18" name="Rectangle 17">
            <a:extLst>
              <a:ext uri="{FF2B5EF4-FFF2-40B4-BE49-F238E27FC236}">
                <a16:creationId xmlns="" xmlns:a16="http://schemas.microsoft.com/office/drawing/2014/main" id="{8165B031-2724-49A4-846A-C524CAC5B327}"/>
              </a:ext>
            </a:extLst>
          </p:cNvPr>
          <p:cNvSpPr/>
          <p:nvPr/>
        </p:nvSpPr>
        <p:spPr>
          <a:xfrm>
            <a:off x="992178" y="697500"/>
            <a:ext cx="2788174" cy="430887"/>
          </a:xfrm>
          <a:prstGeom prst="rect">
            <a:avLst/>
          </a:prstGeom>
        </p:spPr>
        <p:txBody>
          <a:bodyPr wrap="square">
            <a:spAutoFit/>
          </a:bodyPr>
          <a:lstStyle/>
          <a:p>
            <a:r>
              <a:rPr lang="en-US" sz="2200" b="1" dirty="0"/>
              <a:t>Payment Solution</a:t>
            </a:r>
            <a:endParaRPr lang="en-US" sz="2200" dirty="0"/>
          </a:p>
        </p:txBody>
      </p:sp>
      <p:sp>
        <p:nvSpPr>
          <p:cNvPr id="3" name="Rectangle 2"/>
          <p:cNvSpPr/>
          <p:nvPr/>
        </p:nvSpPr>
        <p:spPr>
          <a:xfrm>
            <a:off x="6980848" y="4872102"/>
            <a:ext cx="2074607" cy="246221"/>
          </a:xfrm>
          <a:prstGeom prst="rect">
            <a:avLst/>
          </a:prstGeom>
        </p:spPr>
        <p:txBody>
          <a:bodyPr wrap="none">
            <a:spAutoFit/>
          </a:bodyPr>
          <a:lstStyle/>
          <a:p>
            <a:r>
              <a:rPr lang="en-US" sz="1000" dirty="0"/>
              <a:t>www.innovacommunications.com</a:t>
            </a:r>
          </a:p>
        </p:txBody>
      </p:sp>
      <p:sp>
        <p:nvSpPr>
          <p:cNvPr id="11" name="Rounded Rectangle 10"/>
          <p:cNvSpPr/>
          <p:nvPr/>
        </p:nvSpPr>
        <p:spPr>
          <a:xfrm>
            <a:off x="4847743" y="1237658"/>
            <a:ext cx="3914419" cy="3374523"/>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buFont typeface="Wingdings" pitchFamily="2" charset="2"/>
              <a:buChar char="q"/>
            </a:pPr>
            <a:r>
              <a:rPr lang="en-US" sz="1000" dirty="0" smtClean="0">
                <a:solidFill>
                  <a:schemeClr val="tx1"/>
                </a:solidFill>
              </a:rPr>
              <a:t>Collection </a:t>
            </a:r>
            <a:r>
              <a:rPr lang="en-US" sz="1000" dirty="0">
                <a:solidFill>
                  <a:schemeClr val="tx1"/>
                </a:solidFill>
              </a:rPr>
              <a:t>calls to the </a:t>
            </a:r>
            <a:r>
              <a:rPr lang="en-US" sz="1000" dirty="0" smtClean="0">
                <a:solidFill>
                  <a:schemeClr val="tx1"/>
                </a:solidFill>
              </a:rPr>
              <a:t>customer related to Bad Debt of Pay Day loan which is provided to them on there salary basis.</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Skip </a:t>
            </a:r>
            <a:r>
              <a:rPr lang="en-US" sz="1000" dirty="0">
                <a:solidFill>
                  <a:schemeClr val="tx1"/>
                </a:solidFill>
              </a:rPr>
              <a:t>Tracing through different medias. </a:t>
            </a: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r>
              <a:rPr lang="en-US" sz="1000" dirty="0">
                <a:solidFill>
                  <a:schemeClr val="tx1"/>
                </a:solidFill>
              </a:rPr>
              <a:t> </a:t>
            </a:r>
            <a:r>
              <a:rPr lang="en-US" sz="1000" dirty="0" smtClean="0">
                <a:solidFill>
                  <a:schemeClr val="tx1"/>
                </a:solidFill>
              </a:rPr>
              <a:t>Escalation </a:t>
            </a:r>
            <a:r>
              <a:rPr lang="en-US" sz="1000" dirty="0">
                <a:solidFill>
                  <a:schemeClr val="tx1"/>
                </a:solidFill>
              </a:rPr>
              <a:t>Management</a:t>
            </a:r>
            <a:r>
              <a:rPr lang="en-US" sz="1000" dirty="0" smtClean="0">
                <a:solidFill>
                  <a:schemeClr val="tx1"/>
                </a:solidFill>
              </a:rPr>
              <a:t>.</a:t>
            </a: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r>
              <a:rPr lang="en-US" sz="1000" dirty="0">
                <a:solidFill>
                  <a:schemeClr val="tx1"/>
                </a:solidFill>
              </a:rPr>
              <a:t> </a:t>
            </a:r>
            <a:r>
              <a:rPr lang="en-US" sz="1000" dirty="0" smtClean="0">
                <a:solidFill>
                  <a:schemeClr val="tx1"/>
                </a:solidFill>
              </a:rPr>
              <a:t>Field </a:t>
            </a:r>
            <a:r>
              <a:rPr lang="en-US" sz="1000" dirty="0">
                <a:solidFill>
                  <a:schemeClr val="tx1"/>
                </a:solidFill>
              </a:rPr>
              <a:t>call closure, Service Request, Case management </a:t>
            </a:r>
            <a:r>
              <a:rPr lang="en-US" sz="1000" dirty="0" smtClean="0">
                <a:solidFill>
                  <a:schemeClr val="tx1"/>
                </a:solidFill>
              </a:rPr>
              <a:t>.</a:t>
            </a:r>
          </a:p>
        </p:txBody>
      </p:sp>
      <p:sp>
        <p:nvSpPr>
          <p:cNvPr id="16" name="Rectangle 15">
            <a:extLst>
              <a:ext uri="{FF2B5EF4-FFF2-40B4-BE49-F238E27FC236}">
                <a16:creationId xmlns="" xmlns:a16="http://schemas.microsoft.com/office/drawing/2014/main" id="{8165B031-2724-49A4-846A-C524CAC5B327}"/>
              </a:ext>
            </a:extLst>
          </p:cNvPr>
          <p:cNvSpPr/>
          <p:nvPr/>
        </p:nvSpPr>
        <p:spPr>
          <a:xfrm>
            <a:off x="5430937" y="697499"/>
            <a:ext cx="2788174" cy="430887"/>
          </a:xfrm>
          <a:prstGeom prst="rect">
            <a:avLst/>
          </a:prstGeom>
        </p:spPr>
        <p:txBody>
          <a:bodyPr wrap="square">
            <a:spAutoFit/>
          </a:bodyPr>
          <a:lstStyle/>
          <a:p>
            <a:r>
              <a:rPr lang="en-US" sz="2200" b="1" dirty="0"/>
              <a:t>Payment Solution</a:t>
            </a:r>
            <a:endParaRPr lang="en-US" sz="22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440" y="1403539"/>
            <a:ext cx="2105026" cy="5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383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995" y="44928"/>
            <a:ext cx="1535525" cy="38029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5" y="4523390"/>
            <a:ext cx="683494" cy="521838"/>
          </a:xfrm>
          <a:prstGeom prst="rect">
            <a:avLst/>
          </a:prstGeom>
        </p:spPr>
      </p:pic>
      <p:sp>
        <p:nvSpPr>
          <p:cNvPr id="10" name="TextBox 9"/>
          <p:cNvSpPr txBox="1"/>
          <p:nvPr/>
        </p:nvSpPr>
        <p:spPr>
          <a:xfrm>
            <a:off x="7060638" y="4838117"/>
            <a:ext cx="3746091" cy="246221"/>
          </a:xfrm>
          <a:prstGeom prst="rect">
            <a:avLst/>
          </a:prstGeom>
          <a:noFill/>
        </p:spPr>
        <p:txBody>
          <a:bodyPr wrap="square" rtlCol="0">
            <a:spAutoFit/>
          </a:bodyPr>
          <a:lstStyle/>
          <a:p>
            <a:r>
              <a:rPr lang="en-US" sz="1000" dirty="0"/>
              <a:t>www.innovacommunications.com</a:t>
            </a:r>
          </a:p>
        </p:txBody>
      </p:sp>
      <p:sp>
        <p:nvSpPr>
          <p:cNvPr id="11" name="Rounded Rectangle 10"/>
          <p:cNvSpPr/>
          <p:nvPr/>
        </p:nvSpPr>
        <p:spPr>
          <a:xfrm>
            <a:off x="256483" y="1041476"/>
            <a:ext cx="4215156" cy="326926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0C0"/>
              </a:solidFill>
            </a:endParaRPr>
          </a:p>
        </p:txBody>
      </p:sp>
      <p:pic>
        <p:nvPicPr>
          <p:cNvPr id="12" name="Picture 2" descr="C:\Users\Rakesh\Desktop\Jabra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765" y="1068371"/>
            <a:ext cx="1266825"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14866" y="846621"/>
            <a:ext cx="4215156" cy="373614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0C0"/>
              </a:solidFill>
            </a:endParaRPr>
          </a:p>
        </p:txBody>
      </p:sp>
      <p:sp>
        <p:nvSpPr>
          <p:cNvPr id="14" name="Rectangle 13"/>
          <p:cNvSpPr/>
          <p:nvPr/>
        </p:nvSpPr>
        <p:spPr>
          <a:xfrm>
            <a:off x="460375" y="1296971"/>
            <a:ext cx="3858864" cy="523220"/>
          </a:xfrm>
          <a:prstGeom prst="rect">
            <a:avLst/>
          </a:prstGeom>
        </p:spPr>
        <p:txBody>
          <a:bodyPr wrap="square">
            <a:spAutoFit/>
          </a:bodyPr>
          <a:lstStyle/>
          <a:p>
            <a:r>
              <a:rPr lang="en-US" sz="1400" dirty="0" smtClean="0">
                <a:solidFill>
                  <a:srgbClr val="0070C0"/>
                </a:solidFill>
              </a:rPr>
              <a:t>              </a:t>
            </a:r>
          </a:p>
          <a:p>
            <a:r>
              <a:rPr lang="en-US" sz="1400" dirty="0" smtClean="0">
                <a:solidFill>
                  <a:srgbClr val="0070C0"/>
                </a:solidFill>
              </a:rPr>
              <a:t>                     Lead Generation</a:t>
            </a:r>
            <a:endParaRPr lang="en-US" sz="1400" dirty="0">
              <a:solidFill>
                <a:srgbClr val="0070C0"/>
              </a:solidFill>
            </a:endParaRPr>
          </a:p>
        </p:txBody>
      </p:sp>
      <p:pic>
        <p:nvPicPr>
          <p:cNvPr id="16" name="Picture 2" descr="C:\Users\Rakesh\Desktop\Jabra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765" y="978914"/>
            <a:ext cx="1266825"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1591" y="2069081"/>
            <a:ext cx="3695244" cy="1631216"/>
          </a:xfrm>
          <a:prstGeom prst="rect">
            <a:avLst/>
          </a:prstGeom>
          <a:noFill/>
        </p:spPr>
        <p:txBody>
          <a:bodyPr wrap="square" rtlCol="0">
            <a:spAutoFit/>
          </a:bodyPr>
          <a:lstStyle/>
          <a:p>
            <a:pPr marL="171450" indent="-171450">
              <a:buFont typeface="Wingdings" pitchFamily="2" charset="2"/>
              <a:buChar char="q"/>
            </a:pPr>
            <a:r>
              <a:rPr lang="en-US" sz="1000" dirty="0"/>
              <a:t>Identified the right person from IT/Procurement department after doing hunting on these accounts</a:t>
            </a:r>
            <a:r>
              <a:rPr lang="en-US" sz="1000" dirty="0" smtClean="0"/>
              <a:t>.</a:t>
            </a:r>
          </a:p>
          <a:p>
            <a:endParaRPr lang="en-US" sz="1000" dirty="0"/>
          </a:p>
          <a:p>
            <a:pPr marL="171450" indent="-171450">
              <a:buFont typeface="Wingdings" pitchFamily="2" charset="2"/>
              <a:buChar char="q"/>
            </a:pPr>
            <a:r>
              <a:rPr lang="en-US" sz="1000" dirty="0" smtClean="0"/>
              <a:t>The process is stimulating and capturing interest in a product or service for the purpose of developing sales pipeline,</a:t>
            </a:r>
          </a:p>
          <a:p>
            <a:endParaRPr lang="en-US" sz="1000" dirty="0" smtClean="0"/>
          </a:p>
          <a:p>
            <a:pPr marL="171450" indent="-171450">
              <a:buFont typeface="Wingdings" pitchFamily="2" charset="2"/>
              <a:buChar char="q"/>
            </a:pPr>
            <a:r>
              <a:rPr lang="en-US" sz="1000" dirty="0" smtClean="0"/>
              <a:t>Generate the lead and assign to concern Account Manager by TRM for the demonstration of the products.</a:t>
            </a:r>
          </a:p>
          <a:p>
            <a:pPr marL="171450" indent="-171450">
              <a:buFont typeface="Wingdings" pitchFamily="2" charset="2"/>
              <a:buChar char="q"/>
            </a:pPr>
            <a:endParaRPr lang="en-US" sz="1000" dirty="0"/>
          </a:p>
        </p:txBody>
      </p:sp>
      <p:sp>
        <p:nvSpPr>
          <p:cNvPr id="17" name="Picture Placeholder 4"/>
          <p:cNvSpPr>
            <a:spLocks noGrp="1"/>
          </p:cNvSpPr>
          <p:nvPr>
            <p:ph type="pic" sz="quarter" idx="12"/>
          </p:nvPr>
        </p:nvSpPr>
        <p:spPr>
          <a:xfrm>
            <a:off x="6273479" y="3045687"/>
            <a:ext cx="2502694" cy="1528116"/>
          </a:xfrm>
        </p:spPr>
      </p:sp>
      <p:sp>
        <p:nvSpPr>
          <p:cNvPr id="19" name="Rounded Rectangle 18"/>
          <p:cNvSpPr/>
          <p:nvPr/>
        </p:nvSpPr>
        <p:spPr>
          <a:xfrm>
            <a:off x="4594301" y="897188"/>
            <a:ext cx="4296257" cy="3706759"/>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r>
              <a:rPr lang="en-US" sz="1000" dirty="0" smtClean="0">
                <a:solidFill>
                  <a:schemeClr val="tx1"/>
                </a:solidFill>
              </a:rPr>
              <a:t>Au </a:t>
            </a:r>
            <a:r>
              <a:rPr lang="en-US" sz="1000" dirty="0" err="1" smtClean="0">
                <a:solidFill>
                  <a:schemeClr val="tx1"/>
                </a:solidFill>
              </a:rPr>
              <a:t>Naturle</a:t>
            </a:r>
            <a:r>
              <a:rPr lang="en-US" sz="1000" dirty="0" smtClean="0">
                <a:solidFill>
                  <a:schemeClr val="tx1"/>
                </a:solidFill>
              </a:rPr>
              <a:t> is a concept wherein they have fully automated Roller </a:t>
            </a:r>
            <a:r>
              <a:rPr lang="en-US" sz="1000" dirty="0" err="1" smtClean="0">
                <a:solidFill>
                  <a:schemeClr val="tx1"/>
                </a:solidFill>
              </a:rPr>
              <a:t>Icre</a:t>
            </a:r>
            <a:r>
              <a:rPr lang="en-US" sz="1000" dirty="0" smtClean="0">
                <a:solidFill>
                  <a:schemeClr val="tx1"/>
                </a:solidFill>
              </a:rPr>
              <a:t> cream machine which makes the truly natural Ice Cream in front of customers.</a:t>
            </a:r>
          </a:p>
          <a:p>
            <a:endParaRPr lang="en-US" sz="1000" dirty="0">
              <a:solidFill>
                <a:schemeClr val="tx1"/>
              </a:solidFill>
            </a:endParaRPr>
          </a:p>
          <a:p>
            <a:pPr marL="171450" indent="-171450">
              <a:buFont typeface="Wingdings" pitchFamily="2" charset="2"/>
              <a:buChar char="q"/>
            </a:pPr>
            <a:r>
              <a:rPr lang="en-US" sz="1000" dirty="0" smtClean="0">
                <a:solidFill>
                  <a:schemeClr val="tx1"/>
                </a:solidFill>
              </a:rPr>
              <a:t>Its an outbound Franchise sales process wherein we calls the customer as per there enquiry which they raise on social sites or website of Au </a:t>
            </a:r>
            <a:r>
              <a:rPr lang="en-US" sz="1000" dirty="0" err="1" smtClean="0">
                <a:solidFill>
                  <a:schemeClr val="tx1"/>
                </a:solidFill>
              </a:rPr>
              <a:t>Natrule</a:t>
            </a:r>
            <a:r>
              <a:rPr lang="en-US" sz="1000" dirty="0" smtClean="0">
                <a:solidFill>
                  <a:schemeClr val="tx1"/>
                </a:solidFill>
              </a:rPr>
              <a:t>.</a:t>
            </a: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r>
              <a:rPr lang="en-US" sz="1000" dirty="0" smtClean="0">
                <a:solidFill>
                  <a:schemeClr val="tx1"/>
                </a:solidFill>
              </a:rPr>
              <a:t>We share the Franchise details with customers via call/email/</a:t>
            </a:r>
            <a:r>
              <a:rPr lang="en-US" sz="1000" dirty="0" err="1" smtClean="0">
                <a:solidFill>
                  <a:schemeClr val="tx1"/>
                </a:solidFill>
              </a:rPr>
              <a:t>whatsapp</a:t>
            </a:r>
            <a:r>
              <a:rPr lang="en-US" sz="1000" dirty="0">
                <a:solidFill>
                  <a:schemeClr val="tx1"/>
                </a:solidFill>
              </a:rPr>
              <a:t> </a:t>
            </a:r>
            <a:r>
              <a:rPr lang="en-US" sz="1000" dirty="0" smtClean="0">
                <a:solidFill>
                  <a:schemeClr val="tx1"/>
                </a:solidFill>
              </a:rPr>
              <a:t>as per there call and convert the lead in to deal.</a:t>
            </a: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a:solidFill>
                <a:schemeClr val="tx1"/>
              </a:solidFill>
            </a:endParaRPr>
          </a:p>
          <a:p>
            <a:endParaRPr lang="en-US" sz="1000" dirty="0">
              <a:solidFill>
                <a:schemeClr val="tx1"/>
              </a:solidFill>
            </a:endParaRPr>
          </a:p>
        </p:txBody>
      </p:sp>
      <p:sp>
        <p:nvSpPr>
          <p:cNvPr id="20" name="Rectangle 19">
            <a:extLst>
              <a:ext uri="{FF2B5EF4-FFF2-40B4-BE49-F238E27FC236}">
                <a16:creationId xmlns="" xmlns:a16="http://schemas.microsoft.com/office/drawing/2014/main" id="{8165B031-2724-49A4-846A-C524CAC5B327}"/>
              </a:ext>
            </a:extLst>
          </p:cNvPr>
          <p:cNvSpPr/>
          <p:nvPr/>
        </p:nvSpPr>
        <p:spPr>
          <a:xfrm>
            <a:off x="5687241" y="466301"/>
            <a:ext cx="2788174" cy="430887"/>
          </a:xfrm>
          <a:prstGeom prst="rect">
            <a:avLst/>
          </a:prstGeom>
        </p:spPr>
        <p:txBody>
          <a:bodyPr wrap="square">
            <a:spAutoFit/>
          </a:bodyPr>
          <a:lstStyle/>
          <a:p>
            <a:r>
              <a:rPr lang="en-US" sz="2200" b="1" dirty="0" smtClean="0"/>
              <a:t>Franchisee Sale</a:t>
            </a:r>
            <a:endParaRPr lang="en-US" sz="2200" dirty="0"/>
          </a:p>
        </p:txBody>
      </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9" y="1008083"/>
            <a:ext cx="1689632" cy="47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19028" y="465410"/>
            <a:ext cx="2005677" cy="369332"/>
          </a:xfrm>
          <a:prstGeom prst="rect">
            <a:avLst/>
          </a:prstGeom>
        </p:spPr>
        <p:txBody>
          <a:bodyPr wrap="none">
            <a:spAutoFit/>
          </a:bodyPr>
          <a:lstStyle/>
          <a:p>
            <a:r>
              <a:rPr lang="en-US" b="1" dirty="0" smtClean="0"/>
              <a:t>Lead Generation</a:t>
            </a:r>
            <a:endParaRPr lang="en-US" dirty="0"/>
          </a:p>
        </p:txBody>
      </p:sp>
    </p:spTree>
    <p:extLst>
      <p:ext uri="{BB962C8B-B14F-4D97-AF65-F5344CB8AC3E}">
        <p14:creationId xmlns:p14="http://schemas.microsoft.com/office/powerpoint/2010/main" val="25657579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72203" y="949262"/>
            <a:ext cx="3989346" cy="3583093"/>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 Placeholder 2"/>
          <p:cNvSpPr>
            <a:spLocks noGrp="1"/>
          </p:cNvSpPr>
          <p:nvPr>
            <p:ph type="body" sz="quarter" idx="11"/>
          </p:nvPr>
        </p:nvSpPr>
        <p:spPr>
          <a:xfrm>
            <a:off x="598054" y="2262680"/>
            <a:ext cx="5840549" cy="3171722"/>
          </a:xfrm>
        </p:spPr>
        <p:txBody>
          <a:bodyPr/>
          <a:lstStyle/>
          <a:p>
            <a:pPr marL="285750" indent="-285750">
              <a:buFont typeface="Wingdings" panose="05000000000000000000" pitchFamily="2" charset="2"/>
              <a:buChar char="q"/>
            </a:pPr>
            <a:r>
              <a:rPr lang="en-US" sz="1000" b="0" dirty="0"/>
              <a:t> Voice based input support.	</a:t>
            </a:r>
          </a:p>
          <a:p>
            <a:pPr marL="285750" indent="-285750">
              <a:buFont typeface="Wingdings" panose="05000000000000000000" pitchFamily="2" charset="2"/>
              <a:buChar char="q"/>
            </a:pPr>
            <a:r>
              <a:rPr lang="en-US" sz="1000" b="0" dirty="0"/>
              <a:t>  Lead-generation. </a:t>
            </a:r>
          </a:p>
          <a:p>
            <a:pPr marL="285750" indent="-285750">
              <a:buFont typeface="Wingdings" panose="05000000000000000000" pitchFamily="2" charset="2"/>
              <a:buChar char="q"/>
            </a:pPr>
            <a:r>
              <a:rPr lang="en-US" sz="1000" b="0" dirty="0"/>
              <a:t>  Query, Requests &amp; complaint calls</a:t>
            </a:r>
          </a:p>
          <a:p>
            <a:pPr marL="285750" indent="-285750">
              <a:buFont typeface="Wingdings" panose="05000000000000000000" pitchFamily="2" charset="2"/>
              <a:buChar char="q"/>
            </a:pPr>
            <a:r>
              <a:rPr lang="en-US" sz="1000" b="0" dirty="0"/>
              <a:t>  Order status, Order Tracking.</a:t>
            </a:r>
          </a:p>
          <a:p>
            <a:pPr marL="285750" indent="-285750">
              <a:buFont typeface="Wingdings" panose="05000000000000000000" pitchFamily="2" charset="2"/>
              <a:buChar char="q"/>
            </a:pPr>
            <a:r>
              <a:rPr lang="en-US" sz="1000" b="0" dirty="0"/>
              <a:t>  Returns Logistics refund processing</a:t>
            </a:r>
          </a:p>
          <a:p>
            <a:pPr marL="285750" indent="-285750">
              <a:buFont typeface="Wingdings" panose="05000000000000000000" pitchFamily="2" charset="2"/>
              <a:buChar char="q"/>
            </a:pPr>
            <a:r>
              <a:rPr lang="en-US" sz="1000" b="0" dirty="0"/>
              <a:t>  Voice based Outbound lead generation </a:t>
            </a:r>
          </a:p>
          <a:p>
            <a:pPr marL="285750" indent="-285750">
              <a:buFont typeface="Wingdings" panose="05000000000000000000" pitchFamily="2" charset="2"/>
              <a:buChar char="q"/>
            </a:pPr>
            <a:r>
              <a:rPr lang="en-US" sz="1000" b="0" dirty="0"/>
              <a:t>  Query, request &amp; Complaint calls</a:t>
            </a:r>
          </a:p>
          <a:p>
            <a:pPr marL="285750" indent="-285750">
              <a:buFont typeface="Wingdings" panose="05000000000000000000" pitchFamily="2" charset="2"/>
              <a:buChar char="q"/>
            </a:pPr>
            <a:endParaRPr lang="en-US" sz="1000" b="0" dirty="0"/>
          </a:p>
          <a:p>
            <a:pPr marL="285750" indent="-285750">
              <a:buFont typeface="Wingdings" panose="05000000000000000000" pitchFamily="2" charset="2"/>
              <a:buChar char="q"/>
            </a:pPr>
            <a:endParaRPr lang="en-US" sz="1000" b="0" dirty="0"/>
          </a:p>
          <a:p>
            <a:pPr marL="285750" indent="-285750">
              <a:buFont typeface="Wingdings" panose="05000000000000000000" pitchFamily="2" charset="2"/>
              <a:buChar char="q"/>
            </a:pPr>
            <a:endParaRPr lang="en-US" sz="1000" b="0" dirty="0"/>
          </a:p>
        </p:txBody>
      </p:sp>
      <p:sp>
        <p:nvSpPr>
          <p:cNvPr id="8" name="Title 1"/>
          <p:cNvSpPr>
            <a:spLocks noGrp="1"/>
          </p:cNvSpPr>
          <p:nvPr>
            <p:ph type="title"/>
          </p:nvPr>
        </p:nvSpPr>
        <p:spPr>
          <a:xfrm>
            <a:off x="873369" y="484282"/>
            <a:ext cx="2601381" cy="428963"/>
          </a:xfrm>
        </p:spPr>
        <p:txBody>
          <a:bodyPr/>
          <a:lstStyle/>
          <a:p>
            <a:pPr algn="ctr"/>
            <a:r>
              <a:rPr lang="en-US" b="1" dirty="0"/>
              <a:t>E-Commerce</a:t>
            </a:r>
          </a:p>
        </p:txBody>
      </p:sp>
      <p:pic>
        <p:nvPicPr>
          <p:cNvPr id="13" name="Picture 2" descr="C:\Users\Mr Mehra\Desktop\ask me.png"/>
          <p:cNvPicPr>
            <a:picLocks noChangeAspect="1" noChangeArrowheads="1"/>
          </p:cNvPicPr>
          <p:nvPr/>
        </p:nvPicPr>
        <p:blipFill>
          <a:blip r:embed="rId2"/>
          <a:srcRect/>
          <a:stretch>
            <a:fillRect/>
          </a:stretch>
        </p:blipFill>
        <p:spPr bwMode="auto">
          <a:xfrm>
            <a:off x="695478" y="1422489"/>
            <a:ext cx="761693" cy="761693"/>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150" y="1469395"/>
            <a:ext cx="2095238" cy="514286"/>
          </a:xfrm>
          <a:prstGeom prst="rect">
            <a:avLst/>
          </a:prstGeom>
        </p:spPr>
      </p:pic>
      <p:sp>
        <p:nvSpPr>
          <p:cNvPr id="21" name="TextBox 20"/>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
        <p:nvSpPr>
          <p:cNvPr id="19" name="Rounded Rectangle 18"/>
          <p:cNvSpPr/>
          <p:nvPr/>
        </p:nvSpPr>
        <p:spPr>
          <a:xfrm>
            <a:off x="4812877" y="1014918"/>
            <a:ext cx="3989346" cy="3517437"/>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161" y="1110971"/>
            <a:ext cx="1278018" cy="87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5694300" y="553254"/>
            <a:ext cx="2085827" cy="461665"/>
          </a:xfrm>
          <a:prstGeom prst="rect">
            <a:avLst/>
          </a:prstGeom>
        </p:spPr>
        <p:txBody>
          <a:bodyPr wrap="none">
            <a:spAutoFit/>
          </a:bodyPr>
          <a:lstStyle/>
          <a:p>
            <a:pPr algn="ctr">
              <a:spcBef>
                <a:spcPct val="0"/>
              </a:spcBef>
            </a:pPr>
            <a:r>
              <a:rPr lang="en-US" sz="2400" b="1" dirty="0">
                <a:solidFill>
                  <a:srgbClr val="212721"/>
                </a:solidFill>
                <a:latin typeface="Arial"/>
                <a:ea typeface="+mj-ea"/>
                <a:cs typeface="Arial"/>
              </a:rPr>
              <a:t>E-Commerce</a:t>
            </a:r>
          </a:p>
        </p:txBody>
      </p:sp>
      <p:sp>
        <p:nvSpPr>
          <p:cNvPr id="23" name="Text Placeholder 2"/>
          <p:cNvSpPr txBox="1">
            <a:spLocks/>
          </p:cNvSpPr>
          <p:nvPr/>
        </p:nvSpPr>
        <p:spPr>
          <a:xfrm>
            <a:off x="5147760" y="1758554"/>
            <a:ext cx="3669146" cy="2773801"/>
          </a:xfrm>
          <a:prstGeom prst="rect">
            <a:avLst/>
          </a:prstGeom>
          <a:noFill/>
        </p:spPr>
        <p:txBody>
          <a:bodyPr vert="horz" lIns="36000" tIns="45720" rIns="36000" bIns="45720" rtlCol="0">
            <a:noAutofit/>
          </a:bodyPr>
          <a:lstStyle>
            <a:lvl1pPr marL="0" indent="0" algn="l" defTabSz="457200" rtl="0" eaLnBrk="1" latinLnBrk="0" hangingPunct="1">
              <a:lnSpc>
                <a:spcPct val="90000"/>
              </a:lnSpc>
              <a:spcBef>
                <a:spcPts val="300"/>
              </a:spcBef>
              <a:spcAft>
                <a:spcPts val="600"/>
              </a:spcAft>
              <a:buFont typeface="Arial"/>
              <a:buNone/>
              <a:defRPr lang="en-US" sz="1800" b="1" kern="1200" baseline="0" dirty="0">
                <a:solidFill>
                  <a:schemeClr val="tx1"/>
                </a:solidFill>
                <a:latin typeface="Arial"/>
                <a:ea typeface="+mn-ea"/>
                <a:cs typeface="Arial"/>
              </a:defRPr>
            </a:lvl1pPr>
            <a:lvl2pPr marL="0" indent="0" algn="l" defTabSz="457200" rtl="0" eaLnBrk="1" latinLnBrk="0" hangingPunct="1">
              <a:lnSpc>
                <a:spcPct val="90000"/>
              </a:lnSpc>
              <a:spcBef>
                <a:spcPts val="300"/>
              </a:spcBef>
              <a:spcAft>
                <a:spcPts val="600"/>
              </a:spcAft>
              <a:buFont typeface="Arial"/>
              <a:buNone/>
              <a:defRPr lang="en-US" sz="1400" b="0" kern="1200" dirty="0">
                <a:solidFill>
                  <a:schemeClr val="tx1"/>
                </a:solidFill>
                <a:latin typeface="Arial"/>
                <a:ea typeface="+mn-ea"/>
                <a:cs typeface="Arial"/>
              </a:defRPr>
            </a:lvl2pPr>
            <a:lvl3pPr marL="0" indent="0" algn="l" defTabSz="457200" rtl="0" eaLnBrk="1" latinLnBrk="0" hangingPunct="1">
              <a:lnSpc>
                <a:spcPct val="90000"/>
              </a:lnSpc>
              <a:spcBef>
                <a:spcPts val="300"/>
              </a:spcBef>
              <a:spcAft>
                <a:spcPts val="600"/>
              </a:spcAft>
              <a:buFont typeface="Arial"/>
              <a:buNone/>
              <a:defRPr lang="en-US" sz="1200" kern="1200" dirty="0">
                <a:solidFill>
                  <a:schemeClr val="tx1"/>
                </a:solidFill>
                <a:latin typeface="Arial"/>
                <a:ea typeface="+mn-ea"/>
                <a:cs typeface="Arial"/>
              </a:defRPr>
            </a:lvl3pPr>
            <a:lvl4pPr marL="171450" indent="-171450"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US" sz="1200" kern="1200" dirty="0">
                <a:solidFill>
                  <a:schemeClr val="tx1"/>
                </a:solidFill>
                <a:latin typeface="Arial"/>
                <a:ea typeface="+mn-ea"/>
                <a:cs typeface="Arial"/>
              </a:defRPr>
            </a:lvl4pPr>
            <a:lvl5pPr marL="358775" indent="-176213"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GB" sz="1200" kern="1200" dirty="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endParaRPr lang="en-US" sz="1000" b="0" dirty="0" smtClean="0"/>
          </a:p>
          <a:p>
            <a:pPr marL="285750" indent="-285750">
              <a:buFont typeface="Wingdings" panose="05000000000000000000" pitchFamily="2" charset="2"/>
              <a:buChar char="q"/>
            </a:pPr>
            <a:endParaRPr lang="en-US" sz="1000" b="0" dirty="0" smtClean="0"/>
          </a:p>
          <a:p>
            <a:pPr marL="285750" indent="-285750">
              <a:buFont typeface="Wingdings" panose="05000000000000000000" pitchFamily="2" charset="2"/>
              <a:buChar char="q"/>
            </a:pPr>
            <a:r>
              <a:rPr lang="en-US" sz="1000" b="0" dirty="0"/>
              <a:t>Feed Back Calling</a:t>
            </a:r>
          </a:p>
          <a:p>
            <a:pPr marL="285750" indent="-285750">
              <a:buFont typeface="Wingdings" panose="05000000000000000000" pitchFamily="2" charset="2"/>
              <a:buChar char="q"/>
            </a:pPr>
            <a:r>
              <a:rPr lang="en-US" sz="1000" b="0" dirty="0"/>
              <a:t>Retention.</a:t>
            </a:r>
          </a:p>
          <a:p>
            <a:pPr marL="285750" indent="-285750">
              <a:buFont typeface="Wingdings" panose="05000000000000000000" pitchFamily="2" charset="2"/>
              <a:buChar char="q"/>
            </a:pPr>
            <a:r>
              <a:rPr lang="en-US" sz="1000" b="0" dirty="0"/>
              <a:t>Upselling</a:t>
            </a:r>
          </a:p>
          <a:p>
            <a:pPr marL="285750" indent="-285750">
              <a:buFont typeface="Wingdings" panose="05000000000000000000" pitchFamily="2" charset="2"/>
              <a:buChar char="q"/>
            </a:pPr>
            <a:r>
              <a:rPr lang="en-US" sz="1000" b="0" dirty="0"/>
              <a:t>Educate calling.</a:t>
            </a:r>
          </a:p>
          <a:p>
            <a:pPr marL="285750" indent="-285750">
              <a:buFont typeface="Wingdings" panose="05000000000000000000" pitchFamily="2" charset="2"/>
              <a:buChar char="q"/>
            </a:pPr>
            <a:r>
              <a:rPr lang="en-US" sz="1000" b="0" dirty="0"/>
              <a:t>Survey Calling</a:t>
            </a:r>
          </a:p>
          <a:p>
            <a:pPr marL="285750" indent="-285750">
              <a:buFont typeface="Wingdings" panose="05000000000000000000" pitchFamily="2" charset="2"/>
              <a:buChar char="q"/>
            </a:pPr>
            <a:r>
              <a:rPr lang="en-US" sz="1000" b="0" dirty="0"/>
              <a:t>Chat Process.</a:t>
            </a:r>
          </a:p>
        </p:txBody>
      </p:sp>
    </p:spTree>
    <p:extLst>
      <p:ext uri="{BB962C8B-B14F-4D97-AF65-F5344CB8AC3E}">
        <p14:creationId xmlns:p14="http://schemas.microsoft.com/office/powerpoint/2010/main" val="7828971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
        <p:nvSpPr>
          <p:cNvPr id="8" name="Rounded Rectangle 7"/>
          <p:cNvSpPr/>
          <p:nvPr/>
        </p:nvSpPr>
        <p:spPr>
          <a:xfrm>
            <a:off x="256484" y="809641"/>
            <a:ext cx="4023360" cy="387454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239" y="1059161"/>
            <a:ext cx="1425506" cy="610931"/>
          </a:xfrm>
          <a:prstGeom prst="rect">
            <a:avLst/>
          </a:prstGeom>
        </p:spPr>
      </p:pic>
      <p:sp>
        <p:nvSpPr>
          <p:cNvPr id="10" name="Text Placeholder 2"/>
          <p:cNvSpPr txBox="1">
            <a:spLocks/>
          </p:cNvSpPr>
          <p:nvPr/>
        </p:nvSpPr>
        <p:spPr>
          <a:xfrm>
            <a:off x="340950" y="1419879"/>
            <a:ext cx="3966276" cy="3264304"/>
          </a:xfrm>
          <a:prstGeom prst="rect">
            <a:avLst/>
          </a:prstGeom>
          <a:noFill/>
        </p:spPr>
        <p:txBody>
          <a:bodyPr vert="horz" lIns="36000" tIns="45720" rIns="36000" bIns="45720" rtlCol="0">
            <a:noAutofit/>
          </a:bodyPr>
          <a:lstStyle>
            <a:lvl1pPr marL="0" indent="0" algn="l" defTabSz="457200" rtl="0" eaLnBrk="1" latinLnBrk="0" hangingPunct="1">
              <a:lnSpc>
                <a:spcPct val="90000"/>
              </a:lnSpc>
              <a:spcBef>
                <a:spcPts val="300"/>
              </a:spcBef>
              <a:spcAft>
                <a:spcPts val="600"/>
              </a:spcAft>
              <a:buFont typeface="Arial"/>
              <a:buNone/>
              <a:defRPr lang="en-US" sz="1800" b="1" kern="1200" baseline="0" dirty="0">
                <a:solidFill>
                  <a:schemeClr val="tx1"/>
                </a:solidFill>
                <a:latin typeface="Arial"/>
                <a:ea typeface="+mn-ea"/>
                <a:cs typeface="Arial"/>
              </a:defRPr>
            </a:lvl1pPr>
            <a:lvl2pPr marL="0" indent="0" algn="l" defTabSz="457200" rtl="0" eaLnBrk="1" latinLnBrk="0" hangingPunct="1">
              <a:lnSpc>
                <a:spcPct val="90000"/>
              </a:lnSpc>
              <a:spcBef>
                <a:spcPts val="300"/>
              </a:spcBef>
              <a:spcAft>
                <a:spcPts val="600"/>
              </a:spcAft>
              <a:buFont typeface="Arial"/>
              <a:buNone/>
              <a:defRPr lang="en-US" sz="1400" b="0" kern="1200" dirty="0">
                <a:solidFill>
                  <a:schemeClr val="tx1"/>
                </a:solidFill>
                <a:latin typeface="Arial"/>
                <a:ea typeface="+mn-ea"/>
                <a:cs typeface="Arial"/>
              </a:defRPr>
            </a:lvl2pPr>
            <a:lvl3pPr marL="0" indent="0" algn="l" defTabSz="457200" rtl="0" eaLnBrk="1" latinLnBrk="0" hangingPunct="1">
              <a:lnSpc>
                <a:spcPct val="90000"/>
              </a:lnSpc>
              <a:spcBef>
                <a:spcPts val="300"/>
              </a:spcBef>
              <a:spcAft>
                <a:spcPts val="600"/>
              </a:spcAft>
              <a:buFont typeface="Arial"/>
              <a:buNone/>
              <a:defRPr lang="en-US" sz="1200" kern="1200" dirty="0">
                <a:solidFill>
                  <a:schemeClr val="tx1"/>
                </a:solidFill>
                <a:latin typeface="Arial"/>
                <a:ea typeface="+mn-ea"/>
                <a:cs typeface="Arial"/>
              </a:defRPr>
            </a:lvl3pPr>
            <a:lvl4pPr marL="171450" indent="-171450"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US" sz="1200" kern="1200" dirty="0">
                <a:solidFill>
                  <a:schemeClr val="tx1"/>
                </a:solidFill>
                <a:latin typeface="Arial"/>
                <a:ea typeface="+mn-ea"/>
                <a:cs typeface="Arial"/>
              </a:defRPr>
            </a:lvl4pPr>
            <a:lvl5pPr marL="358775" indent="-176213"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GB" sz="1200" kern="1200" dirty="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b="0" dirty="0" smtClean="0"/>
          </a:p>
          <a:p>
            <a:endParaRPr lang="en-US" sz="1000" b="0" dirty="0" smtClean="0"/>
          </a:p>
          <a:p>
            <a:pPr marL="285750" indent="-285750">
              <a:buFont typeface="Wingdings" panose="05000000000000000000" pitchFamily="2" charset="2"/>
              <a:buChar char="q"/>
            </a:pPr>
            <a:r>
              <a:rPr lang="en-US" sz="1000" b="0" dirty="0" smtClean="0"/>
              <a:t>To create awareness of KEI product among Electricians.</a:t>
            </a:r>
          </a:p>
          <a:p>
            <a:pPr marL="285750" indent="-285750">
              <a:buFont typeface="Wingdings" panose="05000000000000000000" pitchFamily="2" charset="2"/>
              <a:buChar char="q"/>
            </a:pPr>
            <a:r>
              <a:rPr lang="en-US" sz="1000" b="0" dirty="0" smtClean="0"/>
              <a:t>Outbound calls to provide resolutions of electricians complaints,.</a:t>
            </a:r>
          </a:p>
          <a:p>
            <a:pPr marL="285750" indent="-285750">
              <a:buFont typeface="Wingdings" panose="05000000000000000000" pitchFamily="2" charset="2"/>
              <a:buChar char="q"/>
            </a:pPr>
            <a:r>
              <a:rPr lang="en-US" sz="1000" b="0" dirty="0" smtClean="0"/>
              <a:t>Inbound desk would be helpful for electricians, provide on the spot resolution for their query. </a:t>
            </a:r>
          </a:p>
          <a:p>
            <a:pPr marL="171450" indent="-171450">
              <a:buFont typeface="Wingdings" pitchFamily="2" charset="2"/>
              <a:buChar char="q"/>
            </a:pPr>
            <a:r>
              <a:rPr lang="en-US" sz="1000" b="0" dirty="0" smtClean="0"/>
              <a:t>   Through an outbound call, if a company wants to do R&amp;D on a      particular product then we can take suggestion from                                      electricians as well. </a:t>
            </a:r>
          </a:p>
          <a:p>
            <a:pPr marL="171450" indent="-171450">
              <a:buFont typeface="Wingdings" pitchFamily="2" charset="2"/>
              <a:buChar char="q"/>
            </a:pPr>
            <a:r>
              <a:rPr lang="en-US" sz="1000" b="0" dirty="0"/>
              <a:t>Outbound calls for capturing electricians details &amp; enhance the base</a:t>
            </a:r>
            <a:r>
              <a:rPr lang="en-US" sz="1000" b="0" dirty="0" smtClean="0"/>
              <a:t>.</a:t>
            </a:r>
          </a:p>
          <a:p>
            <a:pPr marL="171450" indent="-171450">
              <a:buFont typeface="Wingdings" pitchFamily="2" charset="2"/>
              <a:buChar char="q"/>
            </a:pPr>
            <a:r>
              <a:rPr lang="en-US" sz="1000" b="0" dirty="0"/>
              <a:t>To educate them about Promotional Scheme, Coupon Code, Bonus point scheme. </a:t>
            </a:r>
          </a:p>
          <a:p>
            <a:pPr marL="171450" indent="-171450">
              <a:buFont typeface="Wingdings" pitchFamily="2" charset="2"/>
              <a:buChar char="q"/>
            </a:pPr>
            <a:endParaRPr lang="en-US" sz="1000" b="0" dirty="0" smtClean="0"/>
          </a:p>
          <a:p>
            <a:pPr marL="285750" indent="-285750">
              <a:buFont typeface="Wingdings" panose="05000000000000000000" pitchFamily="2" charset="2"/>
              <a:buChar char="q"/>
            </a:pPr>
            <a:endParaRPr lang="en-US" sz="1000" b="0" dirty="0" smtClean="0"/>
          </a:p>
          <a:p>
            <a:r>
              <a:rPr lang="en-US" sz="1000" b="0" dirty="0" smtClean="0"/>
              <a:t> </a:t>
            </a:r>
          </a:p>
          <a:p>
            <a:pPr marL="285750" indent="-285750">
              <a:buFont typeface="Wingdings" panose="05000000000000000000" pitchFamily="2" charset="2"/>
              <a:buChar char="q"/>
            </a:pPr>
            <a:endParaRPr lang="en-US" sz="1000" b="0" dirty="0" smtClean="0"/>
          </a:p>
          <a:p>
            <a:endParaRPr lang="en-US" sz="1000" b="0" dirty="0"/>
          </a:p>
        </p:txBody>
      </p:sp>
      <p:sp>
        <p:nvSpPr>
          <p:cNvPr id="11" name="AutoShape 2" descr="Image result for su vastika sola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4" descr="Image result for su vastika solar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ounded Rectangle 12"/>
          <p:cNvSpPr/>
          <p:nvPr/>
        </p:nvSpPr>
        <p:spPr>
          <a:xfrm>
            <a:off x="4538756" y="797942"/>
            <a:ext cx="4023360" cy="387454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 Placeholder 2"/>
          <p:cNvSpPr txBox="1">
            <a:spLocks/>
          </p:cNvSpPr>
          <p:nvPr/>
        </p:nvSpPr>
        <p:spPr>
          <a:xfrm>
            <a:off x="4666932" y="1314424"/>
            <a:ext cx="3966276" cy="3264304"/>
          </a:xfrm>
          <a:prstGeom prst="rect">
            <a:avLst/>
          </a:prstGeom>
          <a:noFill/>
        </p:spPr>
        <p:txBody>
          <a:bodyPr vert="horz" lIns="36000" tIns="45720" rIns="36000" bIns="45720" rtlCol="0">
            <a:noAutofit/>
          </a:bodyPr>
          <a:lstStyle>
            <a:lvl1pPr marL="0" indent="0" algn="l" defTabSz="457200" rtl="0" eaLnBrk="1" latinLnBrk="0" hangingPunct="1">
              <a:lnSpc>
                <a:spcPct val="90000"/>
              </a:lnSpc>
              <a:spcBef>
                <a:spcPts val="300"/>
              </a:spcBef>
              <a:spcAft>
                <a:spcPts val="600"/>
              </a:spcAft>
              <a:buFont typeface="Arial"/>
              <a:buNone/>
              <a:defRPr lang="en-US" sz="1800" b="1" kern="1200" baseline="0" dirty="0">
                <a:solidFill>
                  <a:schemeClr val="tx1"/>
                </a:solidFill>
                <a:latin typeface="Arial"/>
                <a:ea typeface="+mn-ea"/>
                <a:cs typeface="Arial"/>
              </a:defRPr>
            </a:lvl1pPr>
            <a:lvl2pPr marL="0" indent="0" algn="l" defTabSz="457200" rtl="0" eaLnBrk="1" latinLnBrk="0" hangingPunct="1">
              <a:lnSpc>
                <a:spcPct val="90000"/>
              </a:lnSpc>
              <a:spcBef>
                <a:spcPts val="300"/>
              </a:spcBef>
              <a:spcAft>
                <a:spcPts val="600"/>
              </a:spcAft>
              <a:buFont typeface="Arial"/>
              <a:buNone/>
              <a:defRPr lang="en-US" sz="1400" b="0" kern="1200" dirty="0">
                <a:solidFill>
                  <a:schemeClr val="tx1"/>
                </a:solidFill>
                <a:latin typeface="Arial"/>
                <a:ea typeface="+mn-ea"/>
                <a:cs typeface="Arial"/>
              </a:defRPr>
            </a:lvl2pPr>
            <a:lvl3pPr marL="0" indent="0" algn="l" defTabSz="457200" rtl="0" eaLnBrk="1" latinLnBrk="0" hangingPunct="1">
              <a:lnSpc>
                <a:spcPct val="90000"/>
              </a:lnSpc>
              <a:spcBef>
                <a:spcPts val="300"/>
              </a:spcBef>
              <a:spcAft>
                <a:spcPts val="600"/>
              </a:spcAft>
              <a:buFont typeface="Arial"/>
              <a:buNone/>
              <a:defRPr lang="en-US" sz="1200" kern="1200" dirty="0">
                <a:solidFill>
                  <a:schemeClr val="tx1"/>
                </a:solidFill>
                <a:latin typeface="Arial"/>
                <a:ea typeface="+mn-ea"/>
                <a:cs typeface="Arial"/>
              </a:defRPr>
            </a:lvl3pPr>
            <a:lvl4pPr marL="171450" indent="-171450"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US" sz="1200" kern="1200" dirty="0">
                <a:solidFill>
                  <a:schemeClr val="tx1"/>
                </a:solidFill>
                <a:latin typeface="Arial"/>
                <a:ea typeface="+mn-ea"/>
                <a:cs typeface="Arial"/>
              </a:defRPr>
            </a:lvl4pPr>
            <a:lvl5pPr marL="358775" indent="-176213"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GB" sz="1200" kern="1200" dirty="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b="0" dirty="0" smtClean="0"/>
          </a:p>
          <a:p>
            <a:endParaRPr lang="en-US" sz="1000" b="0" dirty="0" smtClean="0"/>
          </a:p>
          <a:p>
            <a:pPr marL="285750" indent="-285750">
              <a:buFont typeface="Wingdings" panose="05000000000000000000" pitchFamily="2" charset="2"/>
              <a:buChar char="q"/>
            </a:pPr>
            <a:r>
              <a:rPr lang="en-US" sz="1000" b="0" dirty="0" smtClean="0"/>
              <a:t>Outbound calls for capturing painters &amp; contractors details &amp; enhance the base.	</a:t>
            </a:r>
          </a:p>
          <a:p>
            <a:pPr marL="285750" indent="-285750">
              <a:buFont typeface="Wingdings" panose="05000000000000000000" pitchFamily="2" charset="2"/>
              <a:buChar char="q"/>
            </a:pPr>
            <a:r>
              <a:rPr lang="en-US" sz="1000" b="0" dirty="0" smtClean="0"/>
              <a:t>To educate them about Promotional </a:t>
            </a:r>
            <a:r>
              <a:rPr lang="en-US" sz="1000" b="0" dirty="0"/>
              <a:t>S</a:t>
            </a:r>
            <a:r>
              <a:rPr lang="en-US" sz="1000" b="0" dirty="0" smtClean="0"/>
              <a:t>cheme, Coupon Code, Bonus point scheme. </a:t>
            </a:r>
          </a:p>
          <a:p>
            <a:pPr marL="285750" indent="-285750">
              <a:buFont typeface="Wingdings" panose="05000000000000000000" pitchFamily="2" charset="2"/>
              <a:buChar char="q"/>
            </a:pPr>
            <a:r>
              <a:rPr lang="en-US" sz="1000" b="0" dirty="0" smtClean="0"/>
              <a:t>To create awareness of Sakarni product among Painters.</a:t>
            </a:r>
          </a:p>
          <a:p>
            <a:pPr marL="285750" indent="-285750">
              <a:buFont typeface="Wingdings" panose="05000000000000000000" pitchFamily="2" charset="2"/>
              <a:buChar char="q"/>
            </a:pPr>
            <a:r>
              <a:rPr lang="en-US" sz="1000" b="0" dirty="0" smtClean="0"/>
              <a:t>Outbound calls to provide resolutions of painters complaints,.</a:t>
            </a:r>
          </a:p>
          <a:p>
            <a:pPr marL="285750" indent="-285750">
              <a:buFont typeface="Wingdings" panose="05000000000000000000" pitchFamily="2" charset="2"/>
              <a:buChar char="q"/>
            </a:pPr>
            <a:r>
              <a:rPr lang="en-US" sz="1000" b="0" dirty="0" smtClean="0"/>
              <a:t>Outbound calls for feedback according to the complain &amp; about the products.</a:t>
            </a:r>
          </a:p>
          <a:p>
            <a:pPr marL="285750" indent="-285750">
              <a:buFont typeface="Wingdings" panose="05000000000000000000" pitchFamily="2" charset="2"/>
              <a:buChar char="q"/>
            </a:pPr>
            <a:r>
              <a:rPr lang="en-US" sz="1000" b="0" dirty="0" smtClean="0"/>
              <a:t>Inbound desk would be helpful for painters, provide on the spot resolution for their query. </a:t>
            </a:r>
          </a:p>
          <a:p>
            <a:pPr marL="171450" indent="-171450">
              <a:buFont typeface="Wingdings" pitchFamily="2" charset="2"/>
              <a:buChar char="q"/>
            </a:pPr>
            <a:r>
              <a:rPr lang="en-US" sz="1000" b="0" dirty="0" smtClean="0"/>
              <a:t>   Through an outbound call, if a company wants to do R&amp;D on a      particular product then we can take suggestion from                                      painters &amp; contractors as well. </a:t>
            </a:r>
          </a:p>
          <a:p>
            <a:pPr marL="285750" indent="-285750">
              <a:buFont typeface="Wingdings" panose="05000000000000000000" pitchFamily="2" charset="2"/>
              <a:buChar char="q"/>
            </a:pPr>
            <a:endParaRPr lang="en-US" sz="1000" b="0" dirty="0" smtClean="0"/>
          </a:p>
          <a:p>
            <a:r>
              <a:rPr lang="en-US" sz="1000" b="0" dirty="0" smtClean="0"/>
              <a:t> </a:t>
            </a:r>
          </a:p>
          <a:p>
            <a:endParaRPr lang="en-US" sz="1000" b="0" dirty="0" smtClean="0"/>
          </a:p>
          <a:p>
            <a:endParaRPr lang="en-US" sz="1000" b="0" dirty="0"/>
          </a:p>
        </p:txBody>
      </p:sp>
      <p:sp>
        <p:nvSpPr>
          <p:cNvPr id="15" name="AutoShape 2" descr="White Cement | Gypsum Plaster | Wall Putty | POP Ceiling - Sakarn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White Cement | Gypsum Plaster | Wall Putty | POP Ceiling - Sakarn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5" descr="C:\Users\Rakesh\Desktop\sakarni-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798" y="774993"/>
            <a:ext cx="2581275" cy="9620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187544" y="362366"/>
            <a:ext cx="2005677" cy="369332"/>
          </a:xfrm>
          <a:prstGeom prst="rect">
            <a:avLst/>
          </a:prstGeom>
        </p:spPr>
        <p:txBody>
          <a:bodyPr wrap="none">
            <a:spAutoFit/>
          </a:bodyPr>
          <a:lstStyle/>
          <a:p>
            <a:r>
              <a:rPr lang="en-US" b="1" dirty="0"/>
              <a:t>Loyalty Program</a:t>
            </a:r>
            <a:endParaRPr lang="en-US" dirty="0"/>
          </a:p>
        </p:txBody>
      </p:sp>
      <p:sp>
        <p:nvSpPr>
          <p:cNvPr id="19" name="Rectangle 18"/>
          <p:cNvSpPr/>
          <p:nvPr/>
        </p:nvSpPr>
        <p:spPr>
          <a:xfrm>
            <a:off x="5447113" y="351080"/>
            <a:ext cx="2005677" cy="369332"/>
          </a:xfrm>
          <a:prstGeom prst="rect">
            <a:avLst/>
          </a:prstGeom>
        </p:spPr>
        <p:txBody>
          <a:bodyPr wrap="none">
            <a:spAutoFit/>
          </a:bodyPr>
          <a:lstStyle/>
          <a:p>
            <a:r>
              <a:rPr lang="en-US" b="1" dirty="0"/>
              <a:t>Loyalty Program</a:t>
            </a:r>
            <a:endParaRPr lang="en-US" dirty="0"/>
          </a:p>
        </p:txBody>
      </p:sp>
    </p:spTree>
    <p:extLst>
      <p:ext uri="{BB962C8B-B14F-4D97-AF65-F5344CB8AC3E}">
        <p14:creationId xmlns:p14="http://schemas.microsoft.com/office/powerpoint/2010/main" val="28876035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
        <p:nvSpPr>
          <p:cNvPr id="2" name="AutoShape 2" descr="Image result for wlc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Rounded Rectangle 34"/>
          <p:cNvSpPr/>
          <p:nvPr/>
        </p:nvSpPr>
        <p:spPr>
          <a:xfrm>
            <a:off x="256484" y="828086"/>
            <a:ext cx="4023360" cy="387454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Text Placeholder 2"/>
          <p:cNvSpPr txBox="1">
            <a:spLocks/>
          </p:cNvSpPr>
          <p:nvPr/>
        </p:nvSpPr>
        <p:spPr>
          <a:xfrm>
            <a:off x="384660" y="1438325"/>
            <a:ext cx="3966276" cy="3264304"/>
          </a:xfrm>
          <a:prstGeom prst="rect">
            <a:avLst/>
          </a:prstGeom>
          <a:noFill/>
        </p:spPr>
        <p:txBody>
          <a:bodyPr vert="horz" lIns="36000" tIns="45720" rIns="36000" bIns="45720" rtlCol="0">
            <a:noAutofit/>
          </a:bodyPr>
          <a:lstStyle>
            <a:lvl1pPr marL="0" indent="0" algn="l" defTabSz="457200" rtl="0" eaLnBrk="1" latinLnBrk="0" hangingPunct="1">
              <a:lnSpc>
                <a:spcPct val="90000"/>
              </a:lnSpc>
              <a:spcBef>
                <a:spcPts val="300"/>
              </a:spcBef>
              <a:spcAft>
                <a:spcPts val="600"/>
              </a:spcAft>
              <a:buFont typeface="Arial"/>
              <a:buNone/>
              <a:defRPr lang="en-US" sz="1800" b="1" kern="1200" baseline="0" dirty="0">
                <a:solidFill>
                  <a:schemeClr val="tx1"/>
                </a:solidFill>
                <a:latin typeface="Arial"/>
                <a:ea typeface="+mn-ea"/>
                <a:cs typeface="Arial"/>
              </a:defRPr>
            </a:lvl1pPr>
            <a:lvl2pPr marL="0" indent="0" algn="l" defTabSz="457200" rtl="0" eaLnBrk="1" latinLnBrk="0" hangingPunct="1">
              <a:lnSpc>
                <a:spcPct val="90000"/>
              </a:lnSpc>
              <a:spcBef>
                <a:spcPts val="300"/>
              </a:spcBef>
              <a:spcAft>
                <a:spcPts val="600"/>
              </a:spcAft>
              <a:buFont typeface="Arial"/>
              <a:buNone/>
              <a:defRPr lang="en-US" sz="1400" b="0" kern="1200" dirty="0">
                <a:solidFill>
                  <a:schemeClr val="tx1"/>
                </a:solidFill>
                <a:latin typeface="Arial"/>
                <a:ea typeface="+mn-ea"/>
                <a:cs typeface="Arial"/>
              </a:defRPr>
            </a:lvl2pPr>
            <a:lvl3pPr marL="0" indent="0" algn="l" defTabSz="457200" rtl="0" eaLnBrk="1" latinLnBrk="0" hangingPunct="1">
              <a:lnSpc>
                <a:spcPct val="90000"/>
              </a:lnSpc>
              <a:spcBef>
                <a:spcPts val="300"/>
              </a:spcBef>
              <a:spcAft>
                <a:spcPts val="600"/>
              </a:spcAft>
              <a:buFont typeface="Arial"/>
              <a:buNone/>
              <a:defRPr lang="en-US" sz="1200" kern="1200" dirty="0">
                <a:solidFill>
                  <a:schemeClr val="tx1"/>
                </a:solidFill>
                <a:latin typeface="Arial"/>
                <a:ea typeface="+mn-ea"/>
                <a:cs typeface="Arial"/>
              </a:defRPr>
            </a:lvl3pPr>
            <a:lvl4pPr marL="171450" indent="-171450"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US" sz="1200" kern="1200" dirty="0">
                <a:solidFill>
                  <a:schemeClr val="tx1"/>
                </a:solidFill>
                <a:latin typeface="Arial"/>
                <a:ea typeface="+mn-ea"/>
                <a:cs typeface="Arial"/>
              </a:defRPr>
            </a:lvl4pPr>
            <a:lvl5pPr marL="358775" indent="-176213"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GB" sz="1200" kern="1200" dirty="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endParaRPr lang="en-US" sz="1000" b="0" dirty="0" smtClean="0"/>
          </a:p>
          <a:p>
            <a:pPr marL="285750" indent="-285750">
              <a:buFont typeface="Wingdings" panose="05000000000000000000" pitchFamily="2" charset="2"/>
              <a:buChar char="q"/>
            </a:pPr>
            <a:r>
              <a:rPr lang="en-US" sz="1000" b="0" dirty="0" smtClean="0"/>
              <a:t>Outbound calls for capturing electricians details &amp;enhance the base.	</a:t>
            </a:r>
          </a:p>
          <a:p>
            <a:pPr marL="285750" indent="-285750">
              <a:buFont typeface="Wingdings" panose="05000000000000000000" pitchFamily="2" charset="2"/>
              <a:buChar char="q"/>
            </a:pPr>
            <a:r>
              <a:rPr lang="en-US" sz="1000" b="0" dirty="0" smtClean="0"/>
              <a:t>To educate them about Promotional </a:t>
            </a:r>
            <a:r>
              <a:rPr lang="en-US" sz="1000" b="0" dirty="0"/>
              <a:t>S</a:t>
            </a:r>
            <a:r>
              <a:rPr lang="en-US" sz="1000" b="0" dirty="0" smtClean="0"/>
              <a:t>cheme, Coupon Code, Bonus point scheme. </a:t>
            </a:r>
          </a:p>
          <a:p>
            <a:pPr marL="285750" indent="-285750">
              <a:buFont typeface="Wingdings" panose="05000000000000000000" pitchFamily="2" charset="2"/>
              <a:buChar char="q"/>
            </a:pPr>
            <a:r>
              <a:rPr lang="en-US" sz="1000" b="0" dirty="0" smtClean="0"/>
              <a:t>To create awareness of KEI product among Electricians.</a:t>
            </a:r>
          </a:p>
          <a:p>
            <a:pPr marL="285750" indent="-285750">
              <a:buFont typeface="Wingdings" panose="05000000000000000000" pitchFamily="2" charset="2"/>
              <a:buChar char="q"/>
            </a:pPr>
            <a:r>
              <a:rPr lang="en-US" sz="1000" b="0" dirty="0" smtClean="0"/>
              <a:t>Outbound calls to provide resolutions of electricians complaints,.</a:t>
            </a:r>
          </a:p>
          <a:p>
            <a:pPr marL="285750" indent="-285750">
              <a:buFont typeface="Wingdings" panose="05000000000000000000" pitchFamily="2" charset="2"/>
              <a:buChar char="q"/>
            </a:pPr>
            <a:r>
              <a:rPr lang="en-US" sz="1000" b="0" dirty="0" smtClean="0"/>
              <a:t>Outbound calls for feedback according to the complain &amp; about the products.</a:t>
            </a:r>
          </a:p>
          <a:p>
            <a:pPr marL="285750" indent="-285750">
              <a:buFont typeface="Wingdings" panose="05000000000000000000" pitchFamily="2" charset="2"/>
              <a:buChar char="q"/>
            </a:pPr>
            <a:r>
              <a:rPr lang="en-US" sz="1000" b="0" dirty="0" smtClean="0"/>
              <a:t>Inbound desk would be helpful for electricians, provide on the spot resolution for their query. </a:t>
            </a:r>
          </a:p>
          <a:p>
            <a:pPr marL="171450" indent="-171450">
              <a:buFont typeface="Wingdings" pitchFamily="2" charset="2"/>
              <a:buChar char="q"/>
            </a:pPr>
            <a:r>
              <a:rPr lang="en-US" sz="1000" b="0" dirty="0" smtClean="0"/>
              <a:t>   Through an outbound call, if a company wants to do R&amp;D on a                  particular product then we can take suggestion from                                      electricians as well. </a:t>
            </a:r>
          </a:p>
          <a:p>
            <a:pPr marL="285750" indent="-285750">
              <a:buFont typeface="Wingdings" panose="05000000000000000000" pitchFamily="2" charset="2"/>
              <a:buChar char="q"/>
            </a:pPr>
            <a:endParaRPr lang="en-US" sz="1000" b="0" dirty="0" smtClean="0"/>
          </a:p>
          <a:p>
            <a:r>
              <a:rPr lang="en-US" sz="1000" b="0" dirty="0" smtClean="0"/>
              <a:t> </a:t>
            </a:r>
          </a:p>
          <a:p>
            <a:pPr marL="285750" indent="-285750">
              <a:buFont typeface="Wingdings" panose="05000000000000000000" pitchFamily="2" charset="2"/>
              <a:buChar char="q"/>
            </a:pPr>
            <a:endParaRPr lang="en-US" sz="1000" b="0" dirty="0" smtClean="0"/>
          </a:p>
          <a:p>
            <a:endParaRPr lang="en-US" sz="1000" b="0" dirty="0"/>
          </a:p>
        </p:txBody>
      </p:sp>
      <p:sp>
        <p:nvSpPr>
          <p:cNvPr id="17" name="Rounded Rectangle 16"/>
          <p:cNvSpPr/>
          <p:nvPr/>
        </p:nvSpPr>
        <p:spPr>
          <a:xfrm>
            <a:off x="4803111" y="828086"/>
            <a:ext cx="4096512" cy="387454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q"/>
            </a:pPr>
            <a:endParaRPr lang="en-US" sz="1000" dirty="0" smtClean="0">
              <a:solidFill>
                <a:schemeClr val="tx1"/>
              </a:solidFill>
              <a:latin typeface="Arial"/>
              <a:cs typeface="Arial"/>
            </a:endParaRPr>
          </a:p>
          <a:p>
            <a:pPr marL="285750" indent="-285750">
              <a:buFont typeface="Wingdings" panose="05000000000000000000" pitchFamily="2" charset="2"/>
              <a:buChar char="q"/>
            </a:pPr>
            <a:endParaRPr lang="en-US" sz="1000" dirty="0">
              <a:solidFill>
                <a:schemeClr val="tx1"/>
              </a:solidFill>
              <a:latin typeface="Arial"/>
              <a:cs typeface="Arial"/>
            </a:endParaRPr>
          </a:p>
          <a:p>
            <a:pPr marL="285750" indent="-285750">
              <a:buFont typeface="Wingdings" panose="05000000000000000000" pitchFamily="2" charset="2"/>
              <a:buChar char="q"/>
            </a:pPr>
            <a:endParaRPr lang="en-US" sz="1000" dirty="0" smtClean="0">
              <a:solidFill>
                <a:schemeClr val="tx1"/>
              </a:solidFill>
              <a:latin typeface="Arial"/>
              <a:cs typeface="Arial"/>
            </a:endParaRPr>
          </a:p>
          <a:p>
            <a:pPr marL="285750" indent="-285750">
              <a:buFont typeface="Wingdings" panose="05000000000000000000" pitchFamily="2" charset="2"/>
              <a:buChar char="q"/>
            </a:pPr>
            <a:r>
              <a:rPr lang="en-US" sz="1000" dirty="0" smtClean="0">
                <a:solidFill>
                  <a:schemeClr val="tx1"/>
                </a:solidFill>
                <a:latin typeface="Arial"/>
                <a:cs typeface="Arial"/>
              </a:rPr>
              <a:t>Inbound </a:t>
            </a:r>
            <a:r>
              <a:rPr lang="en-US" sz="1000" dirty="0">
                <a:solidFill>
                  <a:schemeClr val="tx1"/>
                </a:solidFill>
                <a:latin typeface="Arial"/>
                <a:cs typeface="Arial"/>
              </a:rPr>
              <a:t>calls for register complaints and inquiry about </a:t>
            </a:r>
            <a:r>
              <a:rPr lang="en-US" sz="1000" dirty="0" smtClean="0">
                <a:solidFill>
                  <a:schemeClr val="tx1"/>
                </a:solidFill>
                <a:latin typeface="Arial"/>
                <a:cs typeface="Arial"/>
              </a:rPr>
              <a:t>products.</a:t>
            </a:r>
          </a:p>
          <a:p>
            <a:endParaRPr lang="en-US" sz="1000" dirty="0">
              <a:solidFill>
                <a:schemeClr val="tx1"/>
              </a:solidFill>
              <a:latin typeface="Arial"/>
              <a:cs typeface="Arial"/>
            </a:endParaRPr>
          </a:p>
          <a:p>
            <a:pPr marL="285750" indent="-285750">
              <a:buFont typeface="Wingdings" panose="05000000000000000000" pitchFamily="2" charset="2"/>
              <a:buChar char="q"/>
            </a:pPr>
            <a:r>
              <a:rPr lang="en-US" sz="1000" dirty="0">
                <a:solidFill>
                  <a:schemeClr val="tx1"/>
                </a:solidFill>
                <a:latin typeface="Arial"/>
                <a:cs typeface="Arial"/>
              </a:rPr>
              <a:t>Lead generation for new product </a:t>
            </a:r>
            <a:r>
              <a:rPr lang="en-US" sz="1000" dirty="0" smtClean="0">
                <a:solidFill>
                  <a:schemeClr val="tx1"/>
                </a:solidFill>
                <a:latin typeface="Arial"/>
                <a:cs typeface="Arial"/>
              </a:rPr>
              <a:t>purchase.</a:t>
            </a:r>
          </a:p>
          <a:p>
            <a:endParaRPr lang="en-US" sz="1000" dirty="0">
              <a:solidFill>
                <a:schemeClr val="tx1"/>
              </a:solidFill>
              <a:latin typeface="Arial"/>
              <a:cs typeface="Arial"/>
            </a:endParaRPr>
          </a:p>
          <a:p>
            <a:pPr marL="285750" indent="-285750">
              <a:buFont typeface="Wingdings" panose="05000000000000000000" pitchFamily="2" charset="2"/>
              <a:buChar char="q"/>
            </a:pPr>
            <a:r>
              <a:rPr lang="en-US" sz="1000" dirty="0">
                <a:solidFill>
                  <a:schemeClr val="tx1"/>
                </a:solidFill>
                <a:latin typeface="Arial"/>
                <a:cs typeface="Arial"/>
              </a:rPr>
              <a:t>Outbound calls for feedback according to the complaint</a:t>
            </a:r>
            <a:r>
              <a:rPr lang="en-US" sz="1000" dirty="0" smtClean="0">
                <a:solidFill>
                  <a:schemeClr val="tx1"/>
                </a:solidFill>
                <a:latin typeface="Arial"/>
                <a:cs typeface="Arial"/>
              </a:rPr>
              <a:t>.</a:t>
            </a:r>
          </a:p>
          <a:p>
            <a:endParaRPr lang="en-US" sz="1000" dirty="0">
              <a:solidFill>
                <a:schemeClr val="tx1"/>
              </a:solidFill>
              <a:latin typeface="Arial"/>
              <a:cs typeface="Arial"/>
            </a:endParaRPr>
          </a:p>
          <a:p>
            <a:pPr marL="285750" indent="-285750">
              <a:buFont typeface="Wingdings" panose="05000000000000000000" pitchFamily="2" charset="2"/>
              <a:buChar char="q"/>
            </a:pPr>
            <a:r>
              <a:rPr lang="en-US" sz="1000" dirty="0">
                <a:solidFill>
                  <a:schemeClr val="tx1"/>
                </a:solidFill>
                <a:latin typeface="Arial"/>
                <a:cs typeface="Arial"/>
              </a:rPr>
              <a:t>Outbound calling according AMC for lead generation about warranty </a:t>
            </a:r>
            <a:r>
              <a:rPr lang="en-US" sz="1000" dirty="0" smtClean="0">
                <a:solidFill>
                  <a:schemeClr val="tx1"/>
                </a:solidFill>
                <a:latin typeface="Arial"/>
                <a:cs typeface="Arial"/>
              </a:rPr>
              <a:t>extend.</a:t>
            </a:r>
          </a:p>
          <a:p>
            <a:pPr marL="285750" indent="-285750">
              <a:buFont typeface="Wingdings" panose="05000000000000000000" pitchFamily="2" charset="2"/>
              <a:buChar char="q"/>
            </a:pPr>
            <a:endParaRPr lang="en-US" sz="1000" dirty="0">
              <a:solidFill>
                <a:schemeClr val="tx1"/>
              </a:solidFill>
              <a:latin typeface="Arial"/>
              <a:cs typeface="Arial"/>
            </a:endParaRPr>
          </a:p>
          <a:p>
            <a:pPr marL="285750" indent="-285750">
              <a:buFont typeface="Wingdings" panose="05000000000000000000" pitchFamily="2" charset="2"/>
              <a:buChar char="q"/>
            </a:pPr>
            <a:r>
              <a:rPr lang="en-US" sz="1000" dirty="0" smtClean="0">
                <a:solidFill>
                  <a:schemeClr val="tx1"/>
                </a:solidFill>
                <a:latin typeface="Arial"/>
                <a:cs typeface="Arial"/>
              </a:rPr>
              <a:t>Outbound </a:t>
            </a:r>
            <a:r>
              <a:rPr lang="en-US" sz="1000" dirty="0">
                <a:solidFill>
                  <a:schemeClr val="tx1"/>
                </a:solidFill>
                <a:latin typeface="Arial"/>
                <a:cs typeface="Arial"/>
              </a:rPr>
              <a:t>calling at Sales Leads to connect to customer with the nearest Dealer/Distributor for the new product purchase</a:t>
            </a:r>
            <a:r>
              <a:rPr lang="en-US" sz="1000" dirty="0" smtClean="0">
                <a:solidFill>
                  <a:schemeClr val="tx1"/>
                </a:solidFill>
                <a:latin typeface="Arial"/>
                <a:cs typeface="Arial"/>
              </a:rPr>
              <a:t>.</a:t>
            </a:r>
          </a:p>
          <a:p>
            <a:endParaRPr lang="en-US" sz="1000" dirty="0">
              <a:solidFill>
                <a:schemeClr val="tx1"/>
              </a:solidFill>
              <a:latin typeface="Arial"/>
              <a:cs typeface="Arial"/>
            </a:endParaRPr>
          </a:p>
          <a:p>
            <a:pPr marL="285750" indent="-285750">
              <a:buFont typeface="Wingdings" panose="05000000000000000000" pitchFamily="2" charset="2"/>
              <a:buChar char="q"/>
            </a:pPr>
            <a:r>
              <a:rPr lang="en-US" sz="1000" dirty="0">
                <a:solidFill>
                  <a:schemeClr val="tx1"/>
                </a:solidFill>
                <a:latin typeface="Arial"/>
                <a:cs typeface="Arial"/>
              </a:rPr>
              <a:t>Up sale about new products and warranty extend (AMC) on inbound calls</a:t>
            </a:r>
            <a:r>
              <a:rPr lang="en-US" sz="1000" dirty="0" smtClean="0">
                <a:solidFill>
                  <a:schemeClr val="tx1"/>
                </a:solidFill>
                <a:latin typeface="Arial"/>
                <a:cs typeface="Arial"/>
              </a:rPr>
              <a:t>.</a:t>
            </a:r>
          </a:p>
          <a:p>
            <a:pPr marL="285750" indent="-285750">
              <a:buFont typeface="Wingdings" panose="05000000000000000000" pitchFamily="2" charset="2"/>
              <a:buChar char="q"/>
            </a:pPr>
            <a:endParaRPr lang="en-US" sz="1000" dirty="0">
              <a:solidFill>
                <a:schemeClr val="tx1"/>
              </a:solidFill>
              <a:latin typeface="Arial"/>
              <a:cs typeface="Arial"/>
            </a:endParaRPr>
          </a:p>
          <a:p>
            <a:pPr marL="285750" lvl="0" indent="-285750">
              <a:buFont typeface="Wingdings" panose="05000000000000000000" pitchFamily="2" charset="2"/>
              <a:buChar char="q"/>
            </a:pPr>
            <a:r>
              <a:rPr lang="en-US" sz="1000" dirty="0">
                <a:solidFill>
                  <a:schemeClr val="tx1"/>
                </a:solidFill>
                <a:latin typeface="Arial"/>
                <a:cs typeface="Arial"/>
              </a:rPr>
              <a:t>Outbound calls for feedback according to the complaint.</a:t>
            </a:r>
          </a:p>
        </p:txBody>
      </p:sp>
      <p:sp>
        <p:nvSpPr>
          <p:cNvPr id="3" name="AutoShape 2" descr="Image result for su vastika sola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su vastika solar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8" descr="Image result for su vastika sola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234" y="992682"/>
            <a:ext cx="1869762" cy="5391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684670" y="451619"/>
            <a:ext cx="966931" cy="369332"/>
          </a:xfrm>
          <a:prstGeom prst="rect">
            <a:avLst/>
          </a:prstGeom>
        </p:spPr>
        <p:txBody>
          <a:bodyPr wrap="none">
            <a:spAutoFit/>
          </a:bodyPr>
          <a:lstStyle/>
          <a:p>
            <a:r>
              <a:rPr lang="en-US" b="1" dirty="0" smtClean="0"/>
              <a:t>Energy</a:t>
            </a:r>
            <a:endParaRPr lang="en-US" dirty="0"/>
          </a:p>
        </p:txBody>
      </p:sp>
      <p:sp>
        <p:nvSpPr>
          <p:cNvPr id="6" name="Rectangle 5"/>
          <p:cNvSpPr/>
          <p:nvPr/>
        </p:nvSpPr>
        <p:spPr>
          <a:xfrm>
            <a:off x="6367900" y="458754"/>
            <a:ext cx="966931" cy="369332"/>
          </a:xfrm>
          <a:prstGeom prst="rect">
            <a:avLst/>
          </a:prstGeom>
        </p:spPr>
        <p:txBody>
          <a:bodyPr wrap="none">
            <a:spAutoFit/>
          </a:bodyPr>
          <a:lstStyle/>
          <a:p>
            <a:r>
              <a:rPr lang="en-US" b="1" dirty="0" smtClean="0"/>
              <a:t>Energy</a:t>
            </a:r>
            <a:endParaRPr lang="en-US"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778" y="992682"/>
            <a:ext cx="1634316" cy="488240"/>
          </a:xfrm>
          <a:prstGeom prst="rect">
            <a:avLst/>
          </a:prstGeom>
        </p:spPr>
      </p:pic>
    </p:spTree>
    <p:extLst>
      <p:ext uri="{BB962C8B-B14F-4D97-AF65-F5344CB8AC3E}">
        <p14:creationId xmlns:p14="http://schemas.microsoft.com/office/powerpoint/2010/main" val="18901757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6483" y="1081668"/>
            <a:ext cx="4215156" cy="326926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0C0"/>
              </a:solidFill>
            </a:endParaRPr>
          </a:p>
        </p:txBody>
      </p:sp>
      <p:pic>
        <p:nvPicPr>
          <p:cNvPr id="7" name="Picture 2" descr="C:\Users\Rakesh\Desktop\Jabra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765" y="1108563"/>
            <a:ext cx="1266825"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Image result for Pine Lab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
        <p:nvSpPr>
          <p:cNvPr id="13" name="Rounded Rectangle 12"/>
          <p:cNvSpPr/>
          <p:nvPr/>
        </p:nvSpPr>
        <p:spPr>
          <a:xfrm>
            <a:off x="214866" y="886813"/>
            <a:ext cx="4215156" cy="373614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0C0"/>
              </a:solidFill>
            </a:endParaRPr>
          </a:p>
        </p:txBody>
      </p:sp>
      <p:sp>
        <p:nvSpPr>
          <p:cNvPr id="14" name="Rectangle 13"/>
          <p:cNvSpPr/>
          <p:nvPr/>
        </p:nvSpPr>
        <p:spPr>
          <a:xfrm>
            <a:off x="841598" y="415735"/>
            <a:ext cx="3441847" cy="430887"/>
          </a:xfrm>
          <a:prstGeom prst="rect">
            <a:avLst/>
          </a:prstGeom>
        </p:spPr>
        <p:txBody>
          <a:bodyPr wrap="square">
            <a:spAutoFit/>
          </a:bodyPr>
          <a:lstStyle/>
          <a:p>
            <a:r>
              <a:rPr lang="en-US" sz="2200" b="1" dirty="0" smtClean="0"/>
              <a:t>Research &amp; Data </a:t>
            </a:r>
            <a:r>
              <a:rPr lang="en-US" sz="2200" b="1" dirty="0"/>
              <a:t>Entry</a:t>
            </a:r>
            <a:endParaRPr lang="en-US" sz="2200" dirty="0"/>
          </a:p>
        </p:txBody>
      </p:sp>
      <p:sp>
        <p:nvSpPr>
          <p:cNvPr id="15" name="AutoShape 4" descr="Image result for Pine Lab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6" descr="Image result for Pine Labs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 y="4622961"/>
            <a:ext cx="683494" cy="521838"/>
          </a:xfrm>
          <a:prstGeom prst="rect">
            <a:avLst/>
          </a:prstGeom>
        </p:spPr>
      </p:pic>
      <p:sp>
        <p:nvSpPr>
          <p:cNvPr id="20" name="Rectangle 19"/>
          <p:cNvSpPr/>
          <p:nvPr/>
        </p:nvSpPr>
        <p:spPr>
          <a:xfrm>
            <a:off x="354101" y="2060212"/>
            <a:ext cx="3952288" cy="1323439"/>
          </a:xfrm>
          <a:prstGeom prst="rect">
            <a:avLst/>
          </a:prstGeom>
        </p:spPr>
        <p:txBody>
          <a:bodyPr wrap="square">
            <a:spAutoFit/>
          </a:bodyPr>
          <a:lstStyle/>
          <a:p>
            <a:pPr marL="171450" indent="-171450">
              <a:buFont typeface="Wingdings" pitchFamily="2" charset="2"/>
              <a:buChar char="q"/>
            </a:pPr>
            <a:r>
              <a:rPr lang="en-US" sz="1000" dirty="0"/>
              <a:t> Enter data in excel format of school assignments exams from adobe PDF documents within the time limits.</a:t>
            </a:r>
          </a:p>
          <a:p>
            <a:pPr marL="171450" indent="-171450">
              <a:buFont typeface="Wingdings" pitchFamily="2" charset="2"/>
              <a:buChar char="q"/>
            </a:pPr>
            <a:endParaRPr lang="en-US" sz="1000" dirty="0"/>
          </a:p>
          <a:p>
            <a:pPr marL="171450" indent="-171450">
              <a:buFont typeface="Wingdings" pitchFamily="2" charset="2"/>
              <a:buChar char="q"/>
            </a:pPr>
            <a:r>
              <a:rPr lang="en-US" sz="1000" dirty="0"/>
              <a:t>Compiling verifying accuracy and sorting questions to prepare PDF file for computer entry.</a:t>
            </a:r>
          </a:p>
          <a:p>
            <a:pPr marL="171450" indent="-171450">
              <a:buFont typeface="Wingdings" pitchFamily="2" charset="2"/>
              <a:buChar char="q"/>
            </a:pPr>
            <a:endParaRPr lang="en-US" sz="1000" dirty="0"/>
          </a:p>
          <a:p>
            <a:pPr marL="171450" indent="-171450">
              <a:buFont typeface="Wingdings" pitchFamily="2" charset="2"/>
              <a:buChar char="q"/>
            </a:pPr>
            <a:r>
              <a:rPr lang="en-US" sz="1000" dirty="0"/>
              <a:t>Reviewing exams for deficiencies or errors  correcting any incompatibilities and checking </a:t>
            </a:r>
            <a:r>
              <a:rPr lang="en-US" sz="1000" dirty="0" smtClean="0"/>
              <a:t>output.</a:t>
            </a:r>
            <a:endParaRPr lang="en-US" sz="1000" dirty="0"/>
          </a:p>
        </p:txBody>
      </p:sp>
      <p:sp>
        <p:nvSpPr>
          <p:cNvPr id="22" name="Rectangle 21"/>
          <p:cNvSpPr/>
          <p:nvPr/>
        </p:nvSpPr>
        <p:spPr>
          <a:xfrm>
            <a:off x="6980848" y="4872102"/>
            <a:ext cx="2074607" cy="246221"/>
          </a:xfrm>
          <a:prstGeom prst="rect">
            <a:avLst/>
          </a:prstGeom>
        </p:spPr>
        <p:txBody>
          <a:bodyPr wrap="none">
            <a:spAutoFit/>
          </a:bodyPr>
          <a:lstStyle/>
          <a:p>
            <a:r>
              <a:rPr lang="en-US" sz="1000" dirty="0"/>
              <a:t>www.innovacommunications.com</a:t>
            </a:r>
          </a:p>
        </p:txBody>
      </p:sp>
      <p:sp>
        <p:nvSpPr>
          <p:cNvPr id="24" name="TextBox 23"/>
          <p:cNvSpPr txBox="1"/>
          <p:nvPr/>
        </p:nvSpPr>
        <p:spPr>
          <a:xfrm>
            <a:off x="497592" y="1247661"/>
            <a:ext cx="3775630" cy="584775"/>
          </a:xfrm>
          <a:prstGeom prst="rect">
            <a:avLst/>
          </a:prstGeom>
          <a:noFill/>
        </p:spPr>
        <p:txBody>
          <a:bodyPr wrap="square" rtlCol="0">
            <a:spAutoFit/>
          </a:bodyPr>
          <a:lstStyle/>
          <a:p>
            <a:r>
              <a:rPr lang="en-US" sz="1400" dirty="0" smtClean="0">
                <a:solidFill>
                  <a:srgbClr val="0070C0"/>
                </a:solidFill>
              </a:rPr>
              <a:t>Thinker </a:t>
            </a:r>
            <a:r>
              <a:rPr lang="en-US" sz="1400" dirty="0">
                <a:solidFill>
                  <a:srgbClr val="0070C0"/>
                </a:solidFill>
              </a:rPr>
              <a:t>Education (BUKIT TIMAH PTE. LTD.)</a:t>
            </a:r>
          </a:p>
          <a:p>
            <a:endParaRPr lang="en-US" dirty="0"/>
          </a:p>
        </p:txBody>
      </p:sp>
      <p:sp>
        <p:nvSpPr>
          <p:cNvPr id="25" name="TextBox 24"/>
          <p:cNvSpPr txBox="1"/>
          <p:nvPr/>
        </p:nvSpPr>
        <p:spPr>
          <a:xfrm>
            <a:off x="434629" y="2221884"/>
            <a:ext cx="3695244" cy="400110"/>
          </a:xfrm>
          <a:prstGeom prst="rect">
            <a:avLst/>
          </a:prstGeom>
          <a:noFill/>
        </p:spPr>
        <p:txBody>
          <a:bodyPr wrap="square" rtlCol="0">
            <a:spAutoFit/>
          </a:bodyPr>
          <a:lstStyle/>
          <a:p>
            <a:endParaRPr lang="en-US" sz="1000" dirty="0" smtClean="0"/>
          </a:p>
          <a:p>
            <a:pPr marL="171450" indent="-171450">
              <a:buFont typeface="Wingdings" pitchFamily="2" charset="2"/>
              <a:buChar char="q"/>
            </a:pPr>
            <a:endParaRPr lang="en-US" sz="1000" dirty="0"/>
          </a:p>
        </p:txBody>
      </p:sp>
      <p:sp>
        <p:nvSpPr>
          <p:cNvPr id="23" name="Rounded Rectangle 22"/>
          <p:cNvSpPr/>
          <p:nvPr/>
        </p:nvSpPr>
        <p:spPr>
          <a:xfrm>
            <a:off x="4626562" y="886813"/>
            <a:ext cx="4256177" cy="373614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0C0"/>
              </a:solidFill>
            </a:endParaRPr>
          </a:p>
        </p:txBody>
      </p:sp>
      <p:sp>
        <p:nvSpPr>
          <p:cNvPr id="26" name="Rectangle 25"/>
          <p:cNvSpPr/>
          <p:nvPr/>
        </p:nvSpPr>
        <p:spPr>
          <a:xfrm>
            <a:off x="4730543" y="1590764"/>
            <a:ext cx="4168080" cy="1938992"/>
          </a:xfrm>
          <a:prstGeom prst="rect">
            <a:avLst/>
          </a:prstGeom>
        </p:spPr>
        <p:txBody>
          <a:bodyPr wrap="square">
            <a:spAutoFit/>
          </a:bodyPr>
          <a:lstStyle/>
          <a:p>
            <a:pPr marL="171450" lvl="0" indent="-171450">
              <a:buFont typeface="Wingdings" pitchFamily="2" charset="2"/>
              <a:buChar char="q"/>
            </a:pPr>
            <a:endParaRPr lang="en-US" sz="1000" dirty="0"/>
          </a:p>
          <a:p>
            <a:pPr lvl="0"/>
            <a:endParaRPr lang="en-US" sz="1000" dirty="0" smtClean="0"/>
          </a:p>
          <a:p>
            <a:pPr marL="171450" lvl="0" indent="-171450">
              <a:buFont typeface="Wingdings" pitchFamily="2" charset="2"/>
              <a:buChar char="q"/>
            </a:pPr>
            <a:r>
              <a:rPr lang="en-US" sz="1000" dirty="0" smtClean="0"/>
              <a:t>KDK </a:t>
            </a:r>
            <a:r>
              <a:rPr lang="en-US" sz="1000" dirty="0"/>
              <a:t>is dedicated in providing VALUE ADDED solutions in Indian Taxation Domain for Tax Professionals </a:t>
            </a:r>
            <a:r>
              <a:rPr lang="en-US" sz="1000" dirty="0" smtClean="0"/>
              <a:t>&amp; </a:t>
            </a:r>
            <a:r>
              <a:rPr lang="en-US" sz="1000" dirty="0"/>
              <a:t>Small &amp; Medium </a:t>
            </a:r>
            <a:r>
              <a:rPr lang="en-US" sz="1000" dirty="0" smtClean="0"/>
              <a:t>Business.</a:t>
            </a:r>
          </a:p>
          <a:p>
            <a:pPr marL="171450" lvl="0" indent="-171450">
              <a:buFont typeface="Wingdings" pitchFamily="2" charset="2"/>
              <a:buChar char="q"/>
            </a:pPr>
            <a:endParaRPr lang="en-US" sz="1000" dirty="0" smtClean="0"/>
          </a:p>
          <a:p>
            <a:pPr marL="171450" lvl="0" indent="-171450">
              <a:buFont typeface="Wingdings" pitchFamily="2" charset="2"/>
              <a:buChar char="q"/>
            </a:pPr>
            <a:r>
              <a:rPr lang="en-US" sz="1000" dirty="0" smtClean="0"/>
              <a:t>Dedicated </a:t>
            </a:r>
            <a:r>
              <a:rPr lang="en-US" sz="1000" dirty="0"/>
              <a:t>Inbound Support team aligned who assist the customer over the call and mail related to there compliant/query about the </a:t>
            </a:r>
            <a:r>
              <a:rPr lang="en-US" sz="1000" dirty="0" smtClean="0"/>
              <a:t>software.</a:t>
            </a:r>
          </a:p>
          <a:p>
            <a:pPr marL="171450" lvl="0" indent="-171450">
              <a:buFont typeface="Wingdings" pitchFamily="2" charset="2"/>
              <a:buChar char="q"/>
            </a:pPr>
            <a:endParaRPr lang="en-US" sz="1000" dirty="0"/>
          </a:p>
          <a:p>
            <a:pPr marL="171450" lvl="0" indent="-171450">
              <a:buFont typeface="Wingdings" pitchFamily="2" charset="2"/>
              <a:buChar char="q"/>
            </a:pPr>
            <a:r>
              <a:rPr lang="en-US" sz="1000" dirty="0" smtClean="0"/>
              <a:t>Lead </a:t>
            </a:r>
            <a:r>
              <a:rPr lang="en-US" sz="1000" dirty="0"/>
              <a:t>generation for new product purchase or renewal of the </a:t>
            </a:r>
            <a:r>
              <a:rPr lang="en-US" sz="1000" dirty="0" smtClean="0"/>
              <a:t>software.</a:t>
            </a:r>
            <a:endParaRPr lang="en-US" sz="1000" dirty="0"/>
          </a:p>
        </p:txBody>
      </p:sp>
      <p:pic>
        <p:nvPicPr>
          <p:cNvPr id="27"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3206" y="937827"/>
            <a:ext cx="1102215" cy="62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099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453454" y="949261"/>
            <a:ext cx="3989346" cy="3583094"/>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 Placeholder 2"/>
          <p:cNvSpPr>
            <a:spLocks noGrp="1"/>
          </p:cNvSpPr>
          <p:nvPr>
            <p:ph type="body" sz="quarter" idx="11"/>
          </p:nvPr>
        </p:nvSpPr>
        <p:spPr>
          <a:xfrm>
            <a:off x="3050011" y="1379428"/>
            <a:ext cx="5840549" cy="3171722"/>
          </a:xfrm>
        </p:spPr>
        <p:txBody>
          <a:bodyPr/>
          <a:lstStyle/>
          <a:p>
            <a:r>
              <a:rPr lang="en-US" sz="1100" b="0" dirty="0"/>
              <a:t>USA Based IT Consulting Company</a:t>
            </a:r>
          </a:p>
          <a:p>
            <a:pPr marL="285750" indent="-285750">
              <a:buFont typeface="Wingdings" panose="05000000000000000000" pitchFamily="2" charset="2"/>
              <a:buChar char="q"/>
            </a:pPr>
            <a:endParaRPr lang="en-US" sz="1100" b="0" dirty="0"/>
          </a:p>
          <a:p>
            <a:pPr marL="285750" indent="-285750">
              <a:buFont typeface="Wingdings" panose="05000000000000000000" pitchFamily="2" charset="2"/>
              <a:buChar char="q"/>
            </a:pPr>
            <a:r>
              <a:rPr lang="en-US" sz="1100" b="0" dirty="0"/>
              <a:t>Team Strength : 270</a:t>
            </a:r>
          </a:p>
          <a:p>
            <a:pPr marL="285750" indent="-285750">
              <a:buFont typeface="Wingdings" panose="05000000000000000000" pitchFamily="2" charset="2"/>
              <a:buChar char="q"/>
            </a:pPr>
            <a:r>
              <a:rPr lang="en-US" sz="1100" b="0" dirty="0"/>
              <a:t>Accounting &amp; Payroll Management</a:t>
            </a:r>
          </a:p>
          <a:p>
            <a:pPr marL="285750" indent="-285750">
              <a:buFont typeface="Wingdings" panose="05000000000000000000" pitchFamily="2" charset="2"/>
              <a:buChar char="q"/>
            </a:pPr>
            <a:r>
              <a:rPr lang="en-US" sz="1100" b="0" dirty="0"/>
              <a:t>Recruitment &amp; On Boarding</a:t>
            </a:r>
          </a:p>
          <a:p>
            <a:pPr marL="285750" indent="-285750">
              <a:buFont typeface="Wingdings" panose="05000000000000000000" pitchFamily="2" charset="2"/>
              <a:buChar char="q"/>
            </a:pPr>
            <a:r>
              <a:rPr lang="en-US" sz="1100" b="0" dirty="0"/>
              <a:t>Sales Management</a:t>
            </a:r>
          </a:p>
          <a:p>
            <a:pPr marL="285750" indent="-285750">
              <a:buFont typeface="Wingdings" panose="05000000000000000000" pitchFamily="2" charset="2"/>
              <a:buChar char="q"/>
            </a:pPr>
            <a:r>
              <a:rPr lang="en-US" sz="1100" b="0" dirty="0"/>
              <a:t>Collections / AR Management</a:t>
            </a:r>
          </a:p>
        </p:txBody>
      </p:sp>
      <p:sp>
        <p:nvSpPr>
          <p:cNvPr id="8" name="Title 1"/>
          <p:cNvSpPr>
            <a:spLocks noGrp="1"/>
          </p:cNvSpPr>
          <p:nvPr>
            <p:ph type="title"/>
          </p:nvPr>
        </p:nvSpPr>
        <p:spPr>
          <a:xfrm>
            <a:off x="317183" y="241300"/>
            <a:ext cx="8468042" cy="854075"/>
          </a:xfrm>
        </p:spPr>
        <p:txBody>
          <a:bodyPr/>
          <a:lstStyle/>
          <a:p>
            <a:pPr algn="ctr"/>
            <a:r>
              <a:rPr lang="en-US" b="1" dirty="0"/>
              <a:t>RPO Services</a:t>
            </a:r>
          </a:p>
        </p:txBody>
      </p:sp>
      <p:sp>
        <p:nvSpPr>
          <p:cNvPr id="26" name="TextBox 25"/>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Tree>
    <p:extLst>
      <p:ext uri="{BB962C8B-B14F-4D97-AF65-F5344CB8AC3E}">
        <p14:creationId xmlns:p14="http://schemas.microsoft.com/office/powerpoint/2010/main" val="6456816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5228" cy="24254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25488"/>
            <a:ext cx="455228" cy="27180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225" y="0"/>
            <a:ext cx="3778758" cy="51434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xmlns="" id="{4E912607-45D9-40B5-93D0-ACEE9D6892E8}"/>
              </a:ext>
            </a:extLst>
          </p:cNvPr>
          <p:cNvSpPr txBox="1">
            <a:spLocks/>
          </p:cNvSpPr>
          <p:nvPr/>
        </p:nvSpPr>
        <p:spPr>
          <a:xfrm>
            <a:off x="874987" y="999714"/>
            <a:ext cx="2945174" cy="2940882"/>
          </a:xfrm>
          <a:prstGeom prst="rect">
            <a:avLst/>
          </a:prstGeom>
        </p:spPr>
        <p:txBody>
          <a:bodyPr vert="horz" lIns="91440" tIns="45720" rIns="91440" bIns="45720" rtlCol="0" anchor="ctr">
            <a:normAutofit/>
          </a:bodyPr>
          <a:lstStyle>
            <a:lvl1pPr marL="0" indent="0" algn="l" defTabSz="457200" rtl="0" eaLnBrk="1" latinLnBrk="0" hangingPunct="1">
              <a:spcBef>
                <a:spcPct val="0"/>
              </a:spcBef>
              <a:buNone/>
              <a:defRPr sz="2400" b="0" kern="1200">
                <a:solidFill>
                  <a:srgbClr val="212721"/>
                </a:solidFill>
                <a:latin typeface="Arial"/>
                <a:ea typeface="+mj-ea"/>
                <a:cs typeface="Arial"/>
              </a:defRPr>
            </a:lvl1pPr>
          </a:lstStyle>
          <a:p>
            <a:pPr defTabSz="914400">
              <a:lnSpc>
                <a:spcPct val="90000"/>
              </a:lnSpc>
              <a:spcAft>
                <a:spcPts val="600"/>
              </a:spcAft>
            </a:pPr>
            <a:r>
              <a:rPr lang="en-US" sz="4100" b="1" kern="1200">
                <a:solidFill>
                  <a:schemeClr val="tx1"/>
                </a:solidFill>
                <a:latin typeface="+mj-lt"/>
                <a:ea typeface="+mj-ea"/>
                <a:cs typeface="+mj-cs"/>
              </a:rPr>
              <a:t>Why Innova as Lead Generation</a:t>
            </a:r>
          </a:p>
        </p:txBody>
      </p:sp>
      <p:sp>
        <p:nvSpPr>
          <p:cNvPr id="38" name="Rectangle 37">
            <a:extLst>
              <a:ext uri="{FF2B5EF4-FFF2-40B4-BE49-F238E27FC236}">
                <a16:creationId xmlns:a16="http://schemas.microsoft.com/office/drawing/2014/main" xmlns="" id="{D095548D-9FED-49AB-B3BA-DD06DFAF5144}"/>
              </a:ext>
            </a:extLst>
          </p:cNvPr>
          <p:cNvSpPr/>
          <p:nvPr/>
        </p:nvSpPr>
        <p:spPr>
          <a:xfrm>
            <a:off x="4233983" y="185164"/>
            <a:ext cx="4907730" cy="4958331"/>
          </a:xfrm>
          <a:prstGeom prst="rect">
            <a:avLst/>
          </a:prstGeom>
        </p:spPr>
        <p:txBody>
          <a:bodyPr vert="horz" lIns="91440" tIns="45720" rIns="91440" bIns="45720" rtlCol="0" anchor="ctr">
            <a:noAutofit/>
          </a:bodyPr>
          <a:lstStyle/>
          <a:p>
            <a:pPr marL="171450" indent="-228600" defTabSz="914400">
              <a:lnSpc>
                <a:spcPct val="90000"/>
              </a:lnSpc>
              <a:spcAft>
                <a:spcPts val="600"/>
              </a:spcAft>
              <a:buFont typeface="Arial" panose="020B0604020202020204" pitchFamily="34" charset="0"/>
              <a:buChar char="•"/>
            </a:pPr>
            <a:endParaRPr lang="en-US" sz="1050" dirty="0" smtClean="0"/>
          </a:p>
          <a:p>
            <a:pPr marL="171450" indent="-228600" defTabSz="914400">
              <a:lnSpc>
                <a:spcPct val="90000"/>
              </a:lnSpc>
              <a:spcAft>
                <a:spcPts val="600"/>
              </a:spcAft>
              <a:buFont typeface="Arial" panose="020B0604020202020204" pitchFamily="34" charset="0"/>
              <a:buChar char="•"/>
            </a:pPr>
            <a:endParaRPr lang="en-US" sz="1050" dirty="0"/>
          </a:p>
          <a:p>
            <a:pPr marL="171450" indent="-228600" defTabSz="914400">
              <a:lnSpc>
                <a:spcPct val="90000"/>
              </a:lnSpc>
              <a:spcAft>
                <a:spcPts val="600"/>
              </a:spcAft>
              <a:buFont typeface="Arial" panose="020B0604020202020204" pitchFamily="34" charset="0"/>
              <a:buChar char="•"/>
            </a:pPr>
            <a:endParaRPr lang="en-US" sz="1050" dirty="0" smtClean="0"/>
          </a:p>
          <a:p>
            <a:pPr defTabSz="914400">
              <a:lnSpc>
                <a:spcPct val="90000"/>
              </a:lnSpc>
              <a:spcAft>
                <a:spcPts val="600"/>
              </a:spcAft>
            </a:pPr>
            <a:r>
              <a:rPr lang="en-US" sz="1050" dirty="0" smtClean="0"/>
              <a:t>.</a:t>
            </a:r>
            <a:endParaRPr lang="en-US" sz="1050" dirty="0"/>
          </a:p>
          <a:p>
            <a:pPr marL="171450" indent="-228600" defTabSz="914400">
              <a:lnSpc>
                <a:spcPct val="90000"/>
              </a:lnSpc>
              <a:spcAft>
                <a:spcPts val="600"/>
              </a:spcAft>
              <a:buFont typeface="Arial" panose="020B0604020202020204" pitchFamily="34" charset="0"/>
              <a:buChar char="•"/>
            </a:pPr>
            <a:endParaRPr lang="en-US" sz="1050" dirty="0" smtClean="0"/>
          </a:p>
          <a:p>
            <a:pPr marL="171450" indent="-228600" defTabSz="914400">
              <a:lnSpc>
                <a:spcPct val="90000"/>
              </a:lnSpc>
              <a:spcAft>
                <a:spcPts val="600"/>
              </a:spcAft>
              <a:buFont typeface="Arial" panose="020B0604020202020204" pitchFamily="34" charset="0"/>
              <a:buChar char="•"/>
            </a:pPr>
            <a:r>
              <a:rPr lang="en-US" sz="1050" dirty="0" smtClean="0"/>
              <a:t>We </a:t>
            </a:r>
            <a:r>
              <a:rPr lang="en-US" sz="1050" dirty="0"/>
              <a:t>have a PAN India Level Coverage in all TR cities and having 24*7 support team for the customers</a:t>
            </a:r>
            <a:r>
              <a:rPr lang="en-US" sz="1050" dirty="0" smtClean="0"/>
              <a:t>.</a:t>
            </a:r>
          </a:p>
          <a:p>
            <a:pPr defTabSz="914400">
              <a:lnSpc>
                <a:spcPct val="90000"/>
              </a:lnSpc>
              <a:spcAft>
                <a:spcPts val="600"/>
              </a:spcAft>
            </a:pPr>
            <a:endParaRPr lang="en-US" sz="1050" dirty="0" smtClean="0"/>
          </a:p>
          <a:p>
            <a:pPr marL="171450" indent="-228600" defTabSz="914400">
              <a:lnSpc>
                <a:spcPct val="90000"/>
              </a:lnSpc>
              <a:spcAft>
                <a:spcPts val="600"/>
              </a:spcAft>
              <a:buFont typeface="Arial" panose="020B0604020202020204" pitchFamily="34" charset="0"/>
              <a:buChar char="•"/>
            </a:pPr>
            <a:r>
              <a:rPr lang="en-US" sz="1050" dirty="0" smtClean="0"/>
              <a:t> </a:t>
            </a:r>
            <a:r>
              <a:rPr lang="en-US" sz="1050" dirty="0"/>
              <a:t>Large in Database for the Global, MNC and Industry top Accounts</a:t>
            </a:r>
          </a:p>
          <a:p>
            <a:pPr indent="-228600" defTabSz="914400">
              <a:lnSpc>
                <a:spcPct val="90000"/>
              </a:lnSpc>
              <a:spcAft>
                <a:spcPts val="600"/>
              </a:spcAft>
              <a:buFont typeface="Arial" panose="020B0604020202020204" pitchFamily="34" charset="0"/>
              <a:buChar char="•"/>
            </a:pPr>
            <a:endParaRPr lang="en-US" sz="1050" dirty="0"/>
          </a:p>
          <a:p>
            <a:pPr marL="171450" indent="-228600" defTabSz="914400">
              <a:lnSpc>
                <a:spcPct val="90000"/>
              </a:lnSpc>
              <a:spcAft>
                <a:spcPts val="600"/>
              </a:spcAft>
              <a:buFont typeface="Arial" panose="020B0604020202020204" pitchFamily="34" charset="0"/>
              <a:buChar char="•"/>
            </a:pPr>
            <a:r>
              <a:rPr lang="en-US" sz="1050" dirty="0"/>
              <a:t>In house Software for the lead generation/Ticketing of the leads from the prospect's accounts.</a:t>
            </a:r>
          </a:p>
          <a:p>
            <a:pPr indent="-228600" defTabSz="914400">
              <a:lnSpc>
                <a:spcPct val="90000"/>
              </a:lnSpc>
              <a:spcAft>
                <a:spcPts val="600"/>
              </a:spcAft>
              <a:buFont typeface="Arial" panose="020B0604020202020204" pitchFamily="34" charset="0"/>
              <a:buChar char="•"/>
            </a:pPr>
            <a:endParaRPr lang="en-US" sz="1050" dirty="0"/>
          </a:p>
          <a:p>
            <a:pPr marL="171450" indent="-228600" defTabSz="914400">
              <a:lnSpc>
                <a:spcPct val="90000"/>
              </a:lnSpc>
              <a:spcAft>
                <a:spcPts val="600"/>
              </a:spcAft>
              <a:buFont typeface="Arial" panose="020B0604020202020204" pitchFamily="34" charset="0"/>
              <a:buChar char="•"/>
            </a:pPr>
            <a:r>
              <a:rPr lang="en-US" sz="1050" dirty="0"/>
              <a:t>From the Software we can track the lead/Purchase Order of the account/Follow up status on lead by sales team/prospects.</a:t>
            </a:r>
          </a:p>
          <a:p>
            <a:pPr indent="-228600" defTabSz="914400">
              <a:lnSpc>
                <a:spcPct val="90000"/>
              </a:lnSpc>
              <a:spcAft>
                <a:spcPts val="600"/>
              </a:spcAft>
              <a:buFont typeface="Arial" panose="020B0604020202020204" pitchFamily="34" charset="0"/>
              <a:buChar char="•"/>
            </a:pPr>
            <a:endParaRPr lang="en-US" sz="1050" dirty="0"/>
          </a:p>
          <a:p>
            <a:pPr marL="171450" indent="-228600" defTabSz="914400">
              <a:lnSpc>
                <a:spcPct val="90000"/>
              </a:lnSpc>
              <a:spcAft>
                <a:spcPts val="600"/>
              </a:spcAft>
              <a:buFont typeface="Arial" panose="020B0604020202020204" pitchFamily="34" charset="0"/>
              <a:buChar char="•"/>
            </a:pPr>
            <a:r>
              <a:rPr lang="en-US" sz="1050" dirty="0"/>
              <a:t>There are data sites with the help of it we are able to identify the B2B contacts of the companies like IT/Procurement managers/head of the department those who are the decision makers in companies.</a:t>
            </a:r>
          </a:p>
          <a:p>
            <a:pPr indent="-228600" defTabSz="914400">
              <a:lnSpc>
                <a:spcPct val="90000"/>
              </a:lnSpc>
              <a:spcAft>
                <a:spcPts val="600"/>
              </a:spcAft>
              <a:buFont typeface="Arial" panose="020B0604020202020204" pitchFamily="34" charset="0"/>
              <a:buChar char="•"/>
            </a:pPr>
            <a:endParaRPr lang="en-US" sz="1050" dirty="0"/>
          </a:p>
          <a:p>
            <a:pPr marL="171450" indent="-228600" defTabSz="914400">
              <a:lnSpc>
                <a:spcPct val="90000"/>
              </a:lnSpc>
              <a:spcAft>
                <a:spcPts val="600"/>
              </a:spcAft>
              <a:buFont typeface="Arial" panose="020B0604020202020204" pitchFamily="34" charset="0"/>
              <a:buChar char="•"/>
            </a:pPr>
            <a:r>
              <a:rPr lang="en-US" sz="1050" dirty="0"/>
              <a:t>We have trained and  expertise team for lead generation towards the business prospects for the companies.</a:t>
            </a:r>
          </a:p>
          <a:p>
            <a:pPr indent="-228600" defTabSz="914400">
              <a:lnSpc>
                <a:spcPct val="90000"/>
              </a:lnSpc>
              <a:spcAft>
                <a:spcPts val="600"/>
              </a:spcAft>
              <a:buFont typeface="Arial" panose="020B0604020202020204" pitchFamily="34" charset="0"/>
              <a:buChar char="•"/>
            </a:pPr>
            <a:endParaRPr lang="en-US" sz="1050" dirty="0"/>
          </a:p>
          <a:p>
            <a:pPr marL="171450" indent="-228600" defTabSz="914400">
              <a:lnSpc>
                <a:spcPct val="90000"/>
              </a:lnSpc>
              <a:spcAft>
                <a:spcPts val="600"/>
              </a:spcAft>
              <a:buFont typeface="Arial" panose="020B0604020202020204" pitchFamily="34" charset="0"/>
              <a:buChar char="•"/>
            </a:pPr>
            <a:r>
              <a:rPr lang="en-US" sz="1050" dirty="0"/>
              <a:t>Tracking management systems of the generated leads from the creation to end of the lead closures towards the PO received in that account.</a:t>
            </a:r>
          </a:p>
          <a:p>
            <a:pPr indent="-228600" defTabSz="914400">
              <a:lnSpc>
                <a:spcPct val="90000"/>
              </a:lnSpc>
              <a:spcAft>
                <a:spcPts val="600"/>
              </a:spcAft>
              <a:buFont typeface="Arial" panose="020B0604020202020204" pitchFamily="34" charset="0"/>
              <a:buChar char="•"/>
            </a:pPr>
            <a:endParaRPr lang="en-US" sz="1050" dirty="0"/>
          </a:p>
          <a:p>
            <a:pPr marL="171450" indent="-228600" defTabSz="914400">
              <a:lnSpc>
                <a:spcPct val="90000"/>
              </a:lnSpc>
              <a:spcAft>
                <a:spcPts val="600"/>
              </a:spcAft>
              <a:buFont typeface="Arial" panose="020B0604020202020204" pitchFamily="34" charset="0"/>
              <a:buChar char="•"/>
            </a:pPr>
            <a:r>
              <a:rPr lang="en-US" sz="1050" dirty="0"/>
              <a:t>Dedicated marketing team to run the digital process on different platform which helps potential customers to contact us regarding there company requirements.</a:t>
            </a:r>
          </a:p>
          <a:p>
            <a:pPr indent="-228600" defTabSz="914400">
              <a:lnSpc>
                <a:spcPct val="90000"/>
              </a:lnSpc>
              <a:spcAft>
                <a:spcPts val="600"/>
              </a:spcAft>
              <a:buFont typeface="Arial" panose="020B0604020202020204" pitchFamily="34" charset="0"/>
              <a:buChar char="•"/>
            </a:pPr>
            <a:endParaRPr lang="en-US" sz="1200" dirty="0"/>
          </a:p>
          <a:p>
            <a:pPr indent="-228600" defTabSz="914400">
              <a:lnSpc>
                <a:spcPct val="90000"/>
              </a:lnSpc>
              <a:spcAft>
                <a:spcPts val="600"/>
              </a:spcAft>
              <a:buFont typeface="Arial" panose="020B0604020202020204" pitchFamily="34" charset="0"/>
              <a:buChar char="•"/>
            </a:pPr>
            <a:endParaRPr lang="en-US" sz="1200" dirty="0"/>
          </a:p>
          <a:p>
            <a:pPr marL="171450" indent="-228600" defTabSz="914400">
              <a:lnSpc>
                <a:spcPct val="90000"/>
              </a:lnSpc>
              <a:spcAft>
                <a:spcPts val="600"/>
              </a:spcAft>
              <a:buFont typeface="Arial" panose="020B0604020202020204" pitchFamily="34" charset="0"/>
              <a:buChar char="•"/>
            </a:pPr>
            <a:endParaRPr lang="en-US" sz="1200" dirty="0"/>
          </a:p>
          <a:p>
            <a:pPr marL="171450" indent="-228600" defTabSz="914400">
              <a:lnSpc>
                <a:spcPct val="90000"/>
              </a:lnSpc>
              <a:spcAft>
                <a:spcPts val="600"/>
              </a:spcAft>
              <a:buFont typeface="Arial" panose="020B0604020202020204" pitchFamily="34" charset="0"/>
              <a:buChar char="•"/>
            </a:pPr>
            <a:endParaRPr lang="en-US" sz="1200" dirty="0"/>
          </a:p>
          <a:p>
            <a:pPr marL="171450" indent="-228600" defTabSz="914400">
              <a:lnSpc>
                <a:spcPct val="90000"/>
              </a:lnSpc>
              <a:spcAft>
                <a:spcPts val="600"/>
              </a:spcAft>
              <a:buFont typeface="Arial" panose="020B0604020202020204" pitchFamily="34" charset="0"/>
              <a:buChar char="•"/>
            </a:pPr>
            <a:endParaRPr lang="en-US" sz="1200" dirty="0"/>
          </a:p>
        </p:txBody>
      </p:sp>
      <p:sp>
        <p:nvSpPr>
          <p:cNvPr id="35" name="TextBox 34">
            <a:extLst>
              <a:ext uri="{FF2B5EF4-FFF2-40B4-BE49-F238E27FC236}">
                <a16:creationId xmlns:a16="http://schemas.microsoft.com/office/drawing/2014/main" xmlns="" id="{314E34F9-D4C6-44EF-B94E-2B3CF375AD26}"/>
              </a:ext>
            </a:extLst>
          </p:cNvPr>
          <p:cNvSpPr txBox="1"/>
          <p:nvPr/>
        </p:nvSpPr>
        <p:spPr>
          <a:xfrm>
            <a:off x="7010398" y="4807973"/>
            <a:ext cx="3746091" cy="246221"/>
          </a:xfrm>
          <a:prstGeom prst="rect">
            <a:avLst/>
          </a:prstGeom>
          <a:noFill/>
        </p:spPr>
        <p:txBody>
          <a:bodyPr wrap="square" rtlCol="0">
            <a:spAutoFit/>
          </a:bodyPr>
          <a:lstStyle/>
          <a:p>
            <a:pPr>
              <a:spcAft>
                <a:spcPts val="600"/>
              </a:spcAft>
            </a:pPr>
            <a:r>
              <a:rPr lang="en-US" sz="1000" dirty="0"/>
              <a:t>www.innovacommunications.com</a:t>
            </a:r>
            <a:endParaRPr lang="en-US" sz="1000"/>
          </a:p>
        </p:txBody>
      </p:sp>
      <p:pic>
        <p:nvPicPr>
          <p:cNvPr id="36" name="Picture 35">
            <a:extLst>
              <a:ext uri="{FF2B5EF4-FFF2-40B4-BE49-F238E27FC236}">
                <a16:creationId xmlns:a16="http://schemas.microsoft.com/office/drawing/2014/main" xmlns="" id="{11F2504D-7C34-4B10-8E31-33D5E9208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spTree>
    <p:extLst>
      <p:ext uri="{BB962C8B-B14F-4D97-AF65-F5344CB8AC3E}">
        <p14:creationId xmlns:p14="http://schemas.microsoft.com/office/powerpoint/2010/main" val="386840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r>
            <a:br>
              <a:rPr lang="en-US" b="1" dirty="0"/>
            </a:br>
            <a:r>
              <a:rPr lang="en-US" b="1" dirty="0"/>
              <a:t/>
            </a:r>
            <a:br>
              <a:rPr lang="en-US" b="1" dirty="0"/>
            </a:br>
            <a:endParaRPr lang="en-US" b="1" dirty="0"/>
          </a:p>
        </p:txBody>
      </p:sp>
      <p:sp>
        <p:nvSpPr>
          <p:cNvPr id="4" name="Text Placeholder 3"/>
          <p:cNvSpPr>
            <a:spLocks noGrp="1"/>
          </p:cNvSpPr>
          <p:nvPr>
            <p:ph type="body" sz="quarter" idx="11"/>
          </p:nvPr>
        </p:nvSpPr>
        <p:spPr>
          <a:xfrm>
            <a:off x="3586348" y="1272984"/>
            <a:ext cx="5304212" cy="1773739"/>
          </a:xfrm>
        </p:spPr>
        <p:txBody>
          <a:bodyPr/>
          <a:lstStyle/>
          <a:p>
            <a:pPr algn="just"/>
            <a:r>
              <a:rPr lang="en-US" sz="1200" dirty="0"/>
              <a:t>INNOVA Communications </a:t>
            </a:r>
            <a:r>
              <a:rPr lang="en-US" sz="1200" b="0" dirty="0"/>
              <a:t>is a Customer Life Cycle Management Services organization based out of Noida. We as an organization are focused on delivering superior customer experience both for our outsourcing principal partner organizations and the end users of their products and services.</a:t>
            </a:r>
          </a:p>
          <a:p>
            <a:pPr algn="just"/>
            <a:r>
              <a:rPr lang="en-US" sz="1200" b="0" dirty="0"/>
              <a:t>We believe in creating value through innovation in use of technology platforms &amp; people/Process management to deliver a superior customer experience. We have a strong focus on value added services like field collections &amp; verification / lead generation / customer care &amp; Ticket Closing / closed looping services. </a:t>
            </a:r>
          </a:p>
          <a:p>
            <a:r>
              <a:rPr lang="en-US" sz="1200" b="0" dirty="0"/>
              <a:t>.</a:t>
            </a:r>
          </a:p>
          <a:p>
            <a:endParaRPr lang="en-US" sz="1200" b="0" dirty="0"/>
          </a:p>
          <a:p>
            <a:endParaRPr lang="en-US" sz="1200" b="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
        <p:nvSpPr>
          <p:cNvPr id="8" name="Title 1"/>
          <p:cNvSpPr txBox="1">
            <a:spLocks/>
          </p:cNvSpPr>
          <p:nvPr/>
        </p:nvSpPr>
        <p:spPr>
          <a:xfrm>
            <a:off x="168085" y="418909"/>
            <a:ext cx="8468042" cy="854075"/>
          </a:xfrm>
          <a:prstGeom prst="rect">
            <a:avLst/>
          </a:prstGeom>
          <a:noFill/>
        </p:spPr>
        <p:txBody>
          <a:bodyPr vert="horz" wrap="square" lIns="36000" tIns="45720" rIns="36000" bIns="45720" rtlCol="0" anchor="t">
            <a:noAutofit/>
          </a:bodyPr>
          <a:lstStyle>
            <a:lvl1pPr marL="0" indent="0" algn="l" defTabSz="457200" rtl="0" eaLnBrk="1" latinLnBrk="0" hangingPunct="1">
              <a:spcBef>
                <a:spcPct val="0"/>
              </a:spcBef>
              <a:buNone/>
              <a:defRPr sz="2400" b="0" kern="1200">
                <a:solidFill>
                  <a:srgbClr val="212721"/>
                </a:solidFill>
                <a:latin typeface="Arial"/>
                <a:ea typeface="+mj-ea"/>
                <a:cs typeface="Arial"/>
              </a:defRPr>
            </a:lvl1pPr>
          </a:lstStyle>
          <a:p>
            <a:r>
              <a:rPr lang="en-US" b="1" dirty="0"/>
              <a:t>About INNOVA</a:t>
            </a:r>
            <a:br>
              <a:rPr lang="en-US" b="1" dirty="0"/>
            </a:br>
            <a:r>
              <a:rPr lang="en-US" b="1" dirty="0"/>
              <a:t/>
            </a:r>
            <a:br>
              <a:rPr lang="en-US" b="1" dirty="0"/>
            </a:br>
            <a:r>
              <a:rPr lang="en-US" b="1" dirty="0"/>
              <a:t/>
            </a:r>
            <a:br>
              <a:rPr lang="en-US" b="1" dirty="0"/>
            </a:br>
            <a:endParaRPr lang="en-US" b="1" dirty="0"/>
          </a:p>
        </p:txBody>
      </p:sp>
      <p:sp>
        <p:nvSpPr>
          <p:cNvPr id="9" name="Text Placeholder 3"/>
          <p:cNvSpPr txBox="1">
            <a:spLocks/>
          </p:cNvSpPr>
          <p:nvPr/>
        </p:nvSpPr>
        <p:spPr>
          <a:xfrm>
            <a:off x="3586348" y="3046723"/>
            <a:ext cx="5304212" cy="1249569"/>
          </a:xfrm>
          <a:prstGeom prst="rect">
            <a:avLst/>
          </a:prstGeom>
          <a:noFill/>
        </p:spPr>
        <p:txBody>
          <a:bodyPr vert="horz" lIns="36000" tIns="45720" rIns="36000" bIns="45720" rtlCol="0">
            <a:noAutofit/>
          </a:bodyPr>
          <a:lstStyle>
            <a:lvl1pPr marL="0" indent="0" algn="l" defTabSz="457200" rtl="0" eaLnBrk="1" latinLnBrk="0" hangingPunct="1">
              <a:lnSpc>
                <a:spcPct val="90000"/>
              </a:lnSpc>
              <a:spcBef>
                <a:spcPts val="300"/>
              </a:spcBef>
              <a:spcAft>
                <a:spcPts val="600"/>
              </a:spcAft>
              <a:buFont typeface="Arial"/>
              <a:buNone/>
              <a:defRPr lang="en-US" sz="1800" b="1" kern="1200" baseline="0" dirty="0">
                <a:solidFill>
                  <a:schemeClr val="tx1"/>
                </a:solidFill>
                <a:latin typeface="Arial"/>
                <a:ea typeface="+mn-ea"/>
                <a:cs typeface="Arial"/>
              </a:defRPr>
            </a:lvl1pPr>
            <a:lvl2pPr marL="0" indent="0" algn="l" defTabSz="457200" rtl="0" eaLnBrk="1" latinLnBrk="0" hangingPunct="1">
              <a:lnSpc>
                <a:spcPct val="90000"/>
              </a:lnSpc>
              <a:spcBef>
                <a:spcPts val="300"/>
              </a:spcBef>
              <a:spcAft>
                <a:spcPts val="600"/>
              </a:spcAft>
              <a:buFont typeface="Arial"/>
              <a:buNone/>
              <a:defRPr lang="en-US" sz="1400" b="0" kern="1200" dirty="0">
                <a:solidFill>
                  <a:schemeClr val="tx1"/>
                </a:solidFill>
                <a:latin typeface="Arial"/>
                <a:ea typeface="+mn-ea"/>
                <a:cs typeface="Arial"/>
              </a:defRPr>
            </a:lvl2pPr>
            <a:lvl3pPr marL="0" indent="0" algn="l" defTabSz="457200" rtl="0" eaLnBrk="1" latinLnBrk="0" hangingPunct="1">
              <a:lnSpc>
                <a:spcPct val="90000"/>
              </a:lnSpc>
              <a:spcBef>
                <a:spcPts val="300"/>
              </a:spcBef>
              <a:spcAft>
                <a:spcPts val="600"/>
              </a:spcAft>
              <a:buFont typeface="Arial"/>
              <a:buNone/>
              <a:defRPr lang="en-US" sz="1200" kern="1200" dirty="0">
                <a:solidFill>
                  <a:schemeClr val="tx1"/>
                </a:solidFill>
                <a:latin typeface="Arial"/>
                <a:ea typeface="+mn-ea"/>
                <a:cs typeface="Arial"/>
              </a:defRPr>
            </a:lvl3pPr>
            <a:lvl4pPr marL="171450" indent="-171450"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US" sz="1200" kern="1200" dirty="0">
                <a:solidFill>
                  <a:schemeClr val="tx1"/>
                </a:solidFill>
                <a:latin typeface="Arial"/>
                <a:ea typeface="+mn-ea"/>
                <a:cs typeface="Arial"/>
              </a:defRPr>
            </a:lvl4pPr>
            <a:lvl5pPr marL="358775" indent="-176213"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GB" sz="1200" kern="1200" dirty="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200" b="0" dirty="0"/>
              <a:t>Working on industry standard process management tools and infrastructure enables us to seamlessly integrate with our client systems. We have been able to create a “valued partner” positioning with a strong focus on professionalism, Transparency and SLS management. </a:t>
            </a:r>
          </a:p>
          <a:p>
            <a:pPr algn="just"/>
            <a:r>
              <a:rPr lang="en-US" sz="1200" b="0" dirty="0"/>
              <a:t>Used a  phased approach towards process Standardization and Optimization we deliver a seamless, scalable and secure technology driven solution.</a:t>
            </a:r>
          </a:p>
          <a:p>
            <a:r>
              <a:rPr lang="en-US" sz="1200" b="0" dirty="0"/>
              <a:t>.</a:t>
            </a:r>
          </a:p>
          <a:p>
            <a:endParaRPr lang="en-US" sz="1200" b="0" dirty="0"/>
          </a:p>
          <a:p>
            <a:endParaRPr lang="en-US" sz="1200" b="0" dirty="0"/>
          </a:p>
        </p:txBody>
      </p:sp>
      <p:sp>
        <p:nvSpPr>
          <p:cNvPr id="10" name="TextBox 9"/>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77" y="1450593"/>
            <a:ext cx="3410441" cy="25773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spTree>
    <p:extLst>
      <p:ext uri="{BB962C8B-B14F-4D97-AF65-F5344CB8AC3E}">
        <p14:creationId xmlns:p14="http://schemas.microsoft.com/office/powerpoint/2010/main" val="14562361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94710"/>
            <a:ext cx="7481454" cy="17487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7" name="Rectangle 16">
            <a:extLst>
              <a:ext uri="{FF2B5EF4-FFF2-40B4-BE49-F238E27FC236}">
                <a16:creationId xmlns=""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4038" y="393555"/>
            <a:ext cx="8435921" cy="4323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754380"/>
            <a:ext cx="6773826" cy="2202286"/>
          </a:xfrm>
        </p:spPr>
        <p:txBody>
          <a:bodyPr vert="horz" lIns="91440" tIns="45720" rIns="91440" bIns="45720" rtlCol="0" anchor="b">
            <a:normAutofit fontScale="90000"/>
          </a:bodyPr>
          <a:lstStyle/>
          <a:p>
            <a:pPr algn="ctr" defTabSz="914400">
              <a:lnSpc>
                <a:spcPct val="90000"/>
              </a:lnSpc>
            </a:pPr>
            <a:r>
              <a:rPr lang="en-US" sz="3500" b="1" kern="1200" spc="-100" dirty="0">
                <a:solidFill>
                  <a:schemeClr val="tx1"/>
                </a:solidFill>
                <a:latin typeface="+mj-lt"/>
                <a:ea typeface="+mj-ea"/>
                <a:cs typeface="+mj-cs"/>
              </a:rPr>
              <a:t>B2B Lead Generation Services for technology products and services for large enterprises mid market and SMB companies in India</a:t>
            </a:r>
            <a:endParaRPr lang="en-US" sz="3500" kern="1200" spc="-100" dirty="0">
              <a:solidFill>
                <a:schemeClr val="tx1"/>
              </a:solidFill>
              <a:latin typeface="+mj-lt"/>
              <a:ea typeface="+mj-ea"/>
              <a:cs typeface="+mj-cs"/>
            </a:endParaRPr>
          </a:p>
        </p:txBody>
      </p:sp>
    </p:spTree>
    <p:extLst>
      <p:ext uri="{BB962C8B-B14F-4D97-AF65-F5344CB8AC3E}">
        <p14:creationId xmlns:p14="http://schemas.microsoft.com/office/powerpoint/2010/main" val="25506211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17183" y="241300"/>
            <a:ext cx="8468042" cy="854075"/>
          </a:xfrm>
        </p:spPr>
        <p:txBody>
          <a:bodyPr/>
          <a:lstStyle/>
          <a:p>
            <a:r>
              <a:rPr lang="en-US" b="1" dirty="0"/>
              <a:t>Data Security &amp; System Configuration</a:t>
            </a:r>
          </a:p>
        </p:txBody>
      </p:sp>
      <p:sp>
        <p:nvSpPr>
          <p:cNvPr id="5" name="TextBox 4"/>
          <p:cNvSpPr txBox="1"/>
          <p:nvPr/>
        </p:nvSpPr>
        <p:spPr>
          <a:xfrm>
            <a:off x="317183" y="2556618"/>
            <a:ext cx="4580413" cy="2123658"/>
          </a:xfrm>
          <a:prstGeom prst="rect">
            <a:avLst/>
          </a:prstGeom>
          <a:noFill/>
        </p:spPr>
        <p:txBody>
          <a:bodyPr wrap="square" rtlCol="0">
            <a:spAutoFit/>
          </a:bodyPr>
          <a:lstStyle/>
          <a:p>
            <a:pPr marL="171450" indent="-171450">
              <a:lnSpc>
                <a:spcPct val="200000"/>
              </a:lnSpc>
              <a:buFont typeface="Wingdings" panose="05000000000000000000" pitchFamily="2" charset="2"/>
              <a:buChar char="q"/>
            </a:pPr>
            <a:r>
              <a:rPr lang="en-US" sz="1100" dirty="0"/>
              <a:t> San software</a:t>
            </a:r>
          </a:p>
          <a:p>
            <a:pPr marL="171450" indent="-171450">
              <a:lnSpc>
                <a:spcPct val="200000"/>
              </a:lnSpc>
              <a:buFont typeface="Wingdings" panose="05000000000000000000" pitchFamily="2" charset="2"/>
              <a:buChar char="q"/>
            </a:pPr>
            <a:r>
              <a:rPr lang="en-US" sz="1100" dirty="0"/>
              <a:t> CMS Reporting  &amp; ACD options </a:t>
            </a:r>
          </a:p>
          <a:p>
            <a:pPr marL="171450" indent="-171450">
              <a:lnSpc>
                <a:spcPct val="200000"/>
              </a:lnSpc>
              <a:buFont typeface="Wingdings" panose="05000000000000000000" pitchFamily="2" charset="2"/>
              <a:buChar char="q"/>
            </a:pPr>
            <a:r>
              <a:rPr lang="en-US" sz="1100" dirty="0"/>
              <a:t> Redundant core network based on Nortel chassis L3 Juniper </a:t>
            </a:r>
          </a:p>
          <a:p>
            <a:pPr>
              <a:lnSpc>
                <a:spcPct val="200000"/>
              </a:lnSpc>
            </a:pPr>
            <a:r>
              <a:rPr lang="en-US" sz="1100" dirty="0"/>
              <a:t>      periphery firewalls &amp;   Symantec endpoint security </a:t>
            </a:r>
          </a:p>
          <a:p>
            <a:pPr marL="171450" indent="-171450">
              <a:lnSpc>
                <a:spcPct val="200000"/>
              </a:lnSpc>
              <a:buFont typeface="Wingdings" panose="05000000000000000000" pitchFamily="2" charset="2"/>
              <a:buChar char="q"/>
            </a:pPr>
            <a:r>
              <a:rPr lang="en-US" sz="1100" dirty="0"/>
              <a:t> Server infrastructure from Dell, IBM &amp; HP </a:t>
            </a:r>
          </a:p>
          <a:p>
            <a:pPr marL="171450" indent="-171450">
              <a:lnSpc>
                <a:spcPct val="200000"/>
              </a:lnSpc>
              <a:buFont typeface="Wingdings" panose="05000000000000000000" pitchFamily="2" charset="2"/>
              <a:buChar char="q"/>
            </a:pPr>
            <a:endParaRPr lang="en-US" sz="1100" dirty="0"/>
          </a:p>
        </p:txBody>
      </p:sp>
      <p:sp>
        <p:nvSpPr>
          <p:cNvPr id="10" name="TextBox 9"/>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sp>
        <p:nvSpPr>
          <p:cNvPr id="13" name="TextBox 12"/>
          <p:cNvSpPr txBox="1"/>
          <p:nvPr/>
        </p:nvSpPr>
        <p:spPr>
          <a:xfrm>
            <a:off x="4488248" y="2561995"/>
            <a:ext cx="4580413" cy="1785104"/>
          </a:xfrm>
          <a:prstGeom prst="rect">
            <a:avLst/>
          </a:prstGeom>
          <a:noFill/>
        </p:spPr>
        <p:txBody>
          <a:bodyPr wrap="square" rtlCol="0">
            <a:spAutoFit/>
          </a:bodyPr>
          <a:lstStyle/>
          <a:p>
            <a:pPr marL="171450" indent="-171450">
              <a:lnSpc>
                <a:spcPct val="200000"/>
              </a:lnSpc>
              <a:buFont typeface="Wingdings" panose="05000000000000000000" pitchFamily="2" charset="2"/>
              <a:buChar char="q"/>
            </a:pPr>
            <a:r>
              <a:rPr lang="en-US" sz="1100" dirty="0"/>
              <a:t> Branded Laptop/desktop computers from Dell/HP </a:t>
            </a:r>
          </a:p>
          <a:p>
            <a:pPr marL="171450" indent="-171450">
              <a:lnSpc>
                <a:spcPct val="200000"/>
              </a:lnSpc>
              <a:buFont typeface="Wingdings" panose="05000000000000000000" pitchFamily="2" charset="2"/>
              <a:buChar char="q"/>
            </a:pPr>
            <a:r>
              <a:rPr lang="en-US" sz="1100" dirty="0"/>
              <a:t>San Call Recording and Quality Monitoring </a:t>
            </a:r>
          </a:p>
          <a:p>
            <a:pPr marL="171450" indent="-171450">
              <a:lnSpc>
                <a:spcPct val="200000"/>
              </a:lnSpc>
              <a:buFont typeface="Wingdings" panose="05000000000000000000" pitchFamily="2" charset="2"/>
              <a:buChar char="q"/>
            </a:pPr>
            <a:r>
              <a:rPr lang="en-US" sz="1100" dirty="0"/>
              <a:t> ISO 9001 &amp; 27001 certified &amp; compliance for Data  Security </a:t>
            </a:r>
          </a:p>
          <a:p>
            <a:pPr marL="171450" indent="-171450">
              <a:lnSpc>
                <a:spcPct val="200000"/>
              </a:lnSpc>
              <a:buFont typeface="Wingdings" panose="05000000000000000000" pitchFamily="2" charset="2"/>
              <a:buChar char="q"/>
            </a:pPr>
            <a:r>
              <a:rPr lang="en-US" sz="1100" dirty="0"/>
              <a:t> WAN connectivity over multiple</a:t>
            </a:r>
          </a:p>
          <a:p>
            <a:pPr marL="171450" indent="-171450">
              <a:lnSpc>
                <a:spcPct val="200000"/>
              </a:lnSpc>
              <a:buFont typeface="Wingdings" panose="05000000000000000000" pitchFamily="2" charset="2"/>
              <a:buChar char="q"/>
            </a:pPr>
            <a:r>
              <a:rPr lang="en-US" sz="1100" dirty="0"/>
              <a:t> MPLS links from separate service providers.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85" y="979682"/>
            <a:ext cx="2585372" cy="1193248"/>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019" y="1095375"/>
            <a:ext cx="1454544" cy="145454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Tree>
    <p:extLst>
      <p:ext uri="{BB962C8B-B14F-4D97-AF65-F5344CB8AC3E}">
        <p14:creationId xmlns:p14="http://schemas.microsoft.com/office/powerpoint/2010/main" val="19370773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17183" y="241300"/>
            <a:ext cx="8468042" cy="854075"/>
          </a:xfrm>
        </p:spPr>
        <p:txBody>
          <a:bodyPr/>
          <a:lstStyle/>
          <a:p>
            <a:r>
              <a:rPr lang="en-US" b="1" dirty="0"/>
              <a:t>Data Security &amp; System Configuration</a:t>
            </a:r>
          </a:p>
        </p:txBody>
      </p:sp>
      <p:sp>
        <p:nvSpPr>
          <p:cNvPr id="5" name="TextBox 4"/>
          <p:cNvSpPr txBox="1"/>
          <p:nvPr/>
        </p:nvSpPr>
        <p:spPr>
          <a:xfrm>
            <a:off x="317183" y="2556618"/>
            <a:ext cx="3950017" cy="1446550"/>
          </a:xfrm>
          <a:prstGeom prst="rect">
            <a:avLst/>
          </a:prstGeom>
          <a:noFill/>
        </p:spPr>
        <p:txBody>
          <a:bodyPr wrap="square" rtlCol="0">
            <a:spAutoFit/>
          </a:bodyPr>
          <a:lstStyle/>
          <a:p>
            <a:pPr marL="171450" indent="-171450">
              <a:lnSpc>
                <a:spcPct val="200000"/>
              </a:lnSpc>
              <a:buFont typeface="Wingdings" panose="05000000000000000000" pitchFamily="2" charset="2"/>
              <a:buChar char="q"/>
            </a:pPr>
            <a:r>
              <a:rPr lang="en-US" sz="1100" dirty="0"/>
              <a:t>Anti Virus Security- Quick Heal Anti Virus (Quick Heal Technologies Ltd. is an IT security solutions </a:t>
            </a:r>
          </a:p>
          <a:p>
            <a:pPr marL="171450" indent="-171450">
              <a:lnSpc>
                <a:spcPct val="200000"/>
              </a:lnSpc>
              <a:buFont typeface="Wingdings" panose="05000000000000000000" pitchFamily="2" charset="2"/>
              <a:buChar char="q"/>
            </a:pPr>
            <a:r>
              <a:rPr lang="en-US" sz="1100" dirty="0"/>
              <a:t> Provider and an ISO 9001 certified company. The products are certified by ICSA Labs  and AV-TEST)</a:t>
            </a:r>
          </a:p>
        </p:txBody>
      </p:sp>
      <p:sp>
        <p:nvSpPr>
          <p:cNvPr id="10" name="TextBox 9"/>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sp>
        <p:nvSpPr>
          <p:cNvPr id="13" name="TextBox 12"/>
          <p:cNvSpPr txBox="1"/>
          <p:nvPr/>
        </p:nvSpPr>
        <p:spPr>
          <a:xfrm>
            <a:off x="4488248" y="2561995"/>
            <a:ext cx="4580413" cy="1732590"/>
          </a:xfrm>
          <a:prstGeom prst="rect">
            <a:avLst/>
          </a:prstGeom>
          <a:noFill/>
        </p:spPr>
        <p:txBody>
          <a:bodyPr wrap="square" rtlCol="0">
            <a:spAutoFit/>
          </a:bodyPr>
          <a:lstStyle/>
          <a:p>
            <a:pPr marL="171450" indent="-171450">
              <a:lnSpc>
                <a:spcPct val="200000"/>
              </a:lnSpc>
              <a:buFont typeface="Wingdings" panose="05000000000000000000" pitchFamily="2" charset="2"/>
              <a:buChar char="q"/>
            </a:pPr>
            <a:r>
              <a:rPr lang="en-US" sz="1100" dirty="0"/>
              <a:t>Data Backup Security.(The purpose is to recover data after its loss, be it by data deletion or corruption. Data loss can be a common experience of computer users) </a:t>
            </a:r>
          </a:p>
          <a:p>
            <a:pPr marL="171450" indent="-171450">
              <a:lnSpc>
                <a:spcPct val="200000"/>
              </a:lnSpc>
              <a:buFont typeface="Wingdings" panose="05000000000000000000" pitchFamily="2" charset="2"/>
              <a:buChar char="q"/>
            </a:pPr>
            <a:r>
              <a:rPr lang="en-US" sz="1100" dirty="0"/>
              <a:t>LAN Security.(port security, port filtering, and other LAN security features). certified by ICSA  Labs and AV-TEST).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19" y="906079"/>
            <a:ext cx="2483874" cy="16559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762" y="728696"/>
            <a:ext cx="2804554" cy="182792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Tree>
    <p:extLst>
      <p:ext uri="{BB962C8B-B14F-4D97-AF65-F5344CB8AC3E}">
        <p14:creationId xmlns:p14="http://schemas.microsoft.com/office/powerpoint/2010/main" val="35647312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GB" dirty="0"/>
              <a:t>Thank you.</a:t>
            </a:r>
          </a:p>
        </p:txBody>
      </p:sp>
      <p:sp>
        <p:nvSpPr>
          <p:cNvPr id="4" name="TextBox 3"/>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Tree>
    <p:extLst>
      <p:ext uri="{BB962C8B-B14F-4D97-AF65-F5344CB8AC3E}">
        <p14:creationId xmlns:p14="http://schemas.microsoft.com/office/powerpoint/2010/main" val="8398722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731498" y="914400"/>
            <a:ext cx="5018100" cy="3886200"/>
          </a:xfrm>
          <a:prstGeom prst="rect">
            <a:avLst/>
          </a:prstGeom>
          <a:noFill/>
          <a:ln w="9525">
            <a:noFill/>
            <a:miter lim="800000"/>
            <a:headEnd/>
            <a:tailEnd/>
          </a:ln>
        </p:spPr>
      </p:pic>
      <p:sp>
        <p:nvSpPr>
          <p:cNvPr id="10" name="Rectangle 9"/>
          <p:cNvSpPr/>
          <p:nvPr/>
        </p:nvSpPr>
        <p:spPr>
          <a:xfrm>
            <a:off x="0" y="110712"/>
            <a:ext cx="9144000" cy="369332"/>
          </a:xfrm>
          <a:prstGeom prst="rect">
            <a:avLst/>
          </a:prstGeom>
        </p:spPr>
        <p:txBody>
          <a:bodyPr wrap="square">
            <a:spAutoFit/>
          </a:bodyPr>
          <a:lstStyle/>
          <a:p>
            <a:r>
              <a:rPr lang="en-US" dirty="0">
                <a:latin typeface="Calibri" pitchFamily="34" charset="0"/>
              </a:rPr>
              <a:t>“Market Leadership” through our value system</a:t>
            </a:r>
            <a:endParaRPr lang="en-US" dirty="0"/>
          </a:p>
        </p:txBody>
      </p:sp>
    </p:spTree>
    <p:extLst>
      <p:ext uri="{BB962C8B-B14F-4D97-AF65-F5344CB8AC3E}">
        <p14:creationId xmlns:p14="http://schemas.microsoft.com/office/powerpoint/2010/main" val="37252643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032" y="988156"/>
            <a:ext cx="4638555" cy="2815957"/>
          </a:xfrm>
          <a:prstGeom prst="rect">
            <a:avLst/>
          </a:prstGeom>
        </p:spPr>
      </p:pic>
      <p:pic>
        <p:nvPicPr>
          <p:cNvPr id="6" name="Picture 2" descr="C:\Users\Mr Mehra\AppData\Local\Microsoft\Windows\Temporary Internet Files\Content.Outlook\PRX3IVQY\Logo with solarSystems (2).png"/>
          <p:cNvPicPr>
            <a:picLocks noChangeAspect="1" noChangeArrowheads="1"/>
          </p:cNvPicPr>
          <p:nvPr/>
        </p:nvPicPr>
        <p:blipFill>
          <a:blip r:embed="rId4"/>
          <a:srcRect/>
          <a:stretch>
            <a:fillRect/>
          </a:stretch>
        </p:blipFill>
        <p:spPr bwMode="auto">
          <a:xfrm>
            <a:off x="1057930" y="4050254"/>
            <a:ext cx="1629126" cy="516014"/>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5673069" y="4046423"/>
            <a:ext cx="1138925" cy="444081"/>
          </a:xfrm>
          <a:prstGeom prst="rect">
            <a:avLst/>
          </a:prstGeom>
          <a:noFill/>
          <a:ln w="9525">
            <a:noFill/>
            <a:miter lim="800000"/>
            <a:headEnd/>
            <a:tailEnd/>
          </a:ln>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0395" y="3959564"/>
            <a:ext cx="1630145" cy="581852"/>
          </a:xfrm>
          <a:prstGeom prst="rect">
            <a:avLst/>
          </a:prstGeom>
        </p:spPr>
      </p:pic>
      <p:sp>
        <p:nvSpPr>
          <p:cNvPr id="13" name="Title 1"/>
          <p:cNvSpPr txBox="1">
            <a:spLocks/>
          </p:cNvSpPr>
          <p:nvPr/>
        </p:nvSpPr>
        <p:spPr>
          <a:xfrm>
            <a:off x="168085" y="418909"/>
            <a:ext cx="8468042" cy="854075"/>
          </a:xfrm>
          <a:prstGeom prst="rect">
            <a:avLst/>
          </a:prstGeom>
          <a:noFill/>
        </p:spPr>
        <p:txBody>
          <a:bodyPr vert="horz" wrap="square" lIns="36000" tIns="45720" rIns="36000" bIns="45720" rtlCol="0" anchor="t">
            <a:noAutofit/>
          </a:bodyPr>
          <a:lstStyle>
            <a:lvl1pPr marL="0" indent="0" algn="l" defTabSz="457200" rtl="0" eaLnBrk="1" latinLnBrk="0" hangingPunct="1">
              <a:spcBef>
                <a:spcPct val="0"/>
              </a:spcBef>
              <a:buNone/>
              <a:defRPr sz="2400" b="0" kern="1200">
                <a:solidFill>
                  <a:srgbClr val="212721"/>
                </a:solidFill>
                <a:latin typeface="Arial"/>
                <a:ea typeface="+mj-ea"/>
                <a:cs typeface="Arial"/>
              </a:defRPr>
            </a:lvl1pPr>
          </a:lstStyle>
          <a:p>
            <a:r>
              <a:rPr lang="en-US" b="1" dirty="0"/>
              <a:t>INNOVA Group</a:t>
            </a:r>
            <a:br>
              <a:rPr lang="en-US" b="1" dirty="0"/>
            </a:br>
            <a:r>
              <a:rPr lang="en-US" b="1" dirty="0"/>
              <a:t/>
            </a:r>
            <a:br>
              <a:rPr lang="en-US" b="1" dirty="0"/>
            </a:br>
            <a:r>
              <a:rPr lang="en-US" b="1" dirty="0"/>
              <a:t/>
            </a:r>
            <a:br>
              <a:rPr lang="en-US" b="1" dirty="0"/>
            </a:br>
            <a:endParaRPr lang="en-US" b="1" dirty="0"/>
          </a:p>
        </p:txBody>
      </p:sp>
      <p:sp>
        <p:nvSpPr>
          <p:cNvPr id="15" name="TextBox 14"/>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4524" y="3932342"/>
            <a:ext cx="1627415" cy="581852"/>
          </a:xfrm>
          <a:prstGeom prst="rect">
            <a:avLst/>
          </a:prstGeom>
        </p:spPr>
      </p:pic>
    </p:spTree>
    <p:extLst>
      <p:ext uri="{BB962C8B-B14F-4D97-AF65-F5344CB8AC3E}">
        <p14:creationId xmlns:p14="http://schemas.microsoft.com/office/powerpoint/2010/main" val="6263536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r Mehra\AppData\Local\Microsoft\Windows\Temporary Internet Files\Content.Outlook\PRX3IVQY\Logo with solarSystems (2).png"/>
          <p:cNvPicPr>
            <a:picLocks noChangeAspect="1" noChangeArrowheads="1"/>
          </p:cNvPicPr>
          <p:nvPr/>
        </p:nvPicPr>
        <p:blipFill>
          <a:blip r:embed="rId3"/>
          <a:srcRect/>
          <a:stretch>
            <a:fillRect/>
          </a:stretch>
        </p:blipFill>
        <p:spPr bwMode="auto">
          <a:xfrm>
            <a:off x="2880098" y="3963648"/>
            <a:ext cx="1629126" cy="516014"/>
          </a:xfrm>
          <a:prstGeom prst="rect">
            <a:avLst/>
          </a:prstGeom>
          <a:noFill/>
        </p:spPr>
      </p:pic>
      <p:pic>
        <p:nvPicPr>
          <p:cNvPr id="8" name="Picture 3"/>
          <p:cNvPicPr>
            <a:picLocks noChangeAspect="1" noChangeArrowheads="1"/>
          </p:cNvPicPr>
          <p:nvPr/>
        </p:nvPicPr>
        <p:blipFill>
          <a:blip r:embed="rId4" cstate="print"/>
          <a:srcRect/>
          <a:stretch>
            <a:fillRect/>
          </a:stretch>
        </p:blipFill>
        <p:spPr bwMode="auto">
          <a:xfrm>
            <a:off x="6686336" y="3929279"/>
            <a:ext cx="1138925" cy="444081"/>
          </a:xfrm>
          <a:prstGeom prst="rect">
            <a:avLst/>
          </a:prstGeom>
          <a:noFill/>
          <a:ln w="9525">
            <a:noFill/>
            <a:miter lim="800000"/>
            <a:headEnd/>
            <a:tailEnd/>
          </a:ln>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9145" y="3883584"/>
            <a:ext cx="1630145" cy="581852"/>
          </a:xfrm>
          <a:prstGeom prst="rect">
            <a:avLst/>
          </a:prstGeom>
        </p:spPr>
      </p:pic>
      <p:sp>
        <p:nvSpPr>
          <p:cNvPr id="13" name="Title 1"/>
          <p:cNvSpPr txBox="1">
            <a:spLocks/>
          </p:cNvSpPr>
          <p:nvPr/>
        </p:nvSpPr>
        <p:spPr>
          <a:xfrm>
            <a:off x="198249" y="264915"/>
            <a:ext cx="8468042" cy="854075"/>
          </a:xfrm>
          <a:prstGeom prst="rect">
            <a:avLst/>
          </a:prstGeom>
          <a:noFill/>
        </p:spPr>
        <p:txBody>
          <a:bodyPr vert="horz" wrap="square" lIns="36000" tIns="45720" rIns="36000" bIns="45720" rtlCol="0" anchor="t">
            <a:noAutofit/>
          </a:bodyPr>
          <a:lstStyle>
            <a:lvl1pPr marL="0" indent="0" algn="l" defTabSz="457200" rtl="0" eaLnBrk="1" latinLnBrk="0" hangingPunct="1">
              <a:spcBef>
                <a:spcPct val="0"/>
              </a:spcBef>
              <a:buNone/>
              <a:defRPr sz="2400" b="0" kern="1200">
                <a:solidFill>
                  <a:srgbClr val="212721"/>
                </a:solidFill>
                <a:latin typeface="Arial"/>
                <a:ea typeface="+mj-ea"/>
                <a:cs typeface="Arial"/>
              </a:defRPr>
            </a:lvl1pPr>
          </a:lstStyle>
          <a:p>
            <a:r>
              <a:rPr lang="en-US" b="1" dirty="0"/>
              <a:t>INNOVA Group</a:t>
            </a:r>
            <a:br>
              <a:rPr lang="en-US" b="1" dirty="0"/>
            </a:br>
            <a:r>
              <a:rPr lang="en-US" b="1" dirty="0"/>
              <a:t/>
            </a:r>
            <a:br>
              <a:rPr lang="en-US" b="1" dirty="0"/>
            </a:br>
            <a:r>
              <a:rPr lang="en-US" b="1" dirty="0"/>
              <a:t/>
            </a:r>
            <a:br>
              <a:rPr lang="en-US" b="1" dirty="0"/>
            </a:br>
            <a:endParaRPr lang="en-US" b="1" dirty="0"/>
          </a:p>
        </p:txBody>
      </p:sp>
      <p:sp>
        <p:nvSpPr>
          <p:cNvPr id="15" name="TextBox 14"/>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sp>
        <p:nvSpPr>
          <p:cNvPr id="2" name="TextBox 1"/>
          <p:cNvSpPr txBox="1"/>
          <p:nvPr/>
        </p:nvSpPr>
        <p:spPr>
          <a:xfrm>
            <a:off x="1881554" y="1362808"/>
            <a:ext cx="4182417" cy="1477328"/>
          </a:xfrm>
          <a:prstGeom prst="rect">
            <a:avLst/>
          </a:prstGeom>
          <a:noFill/>
        </p:spPr>
        <p:txBody>
          <a:bodyPr wrap="none" rtlCol="0">
            <a:spAutoFit/>
          </a:bodyPr>
          <a:lstStyle/>
          <a:p>
            <a:r>
              <a:rPr lang="en-US" dirty="0"/>
              <a:t>Group Turn Over 		: INR 160 Cr</a:t>
            </a:r>
          </a:p>
          <a:p>
            <a:r>
              <a:rPr lang="en-US" dirty="0"/>
              <a:t>Team Strength  		: 626</a:t>
            </a:r>
          </a:p>
          <a:p>
            <a:endParaRPr lang="en-US" dirty="0"/>
          </a:p>
          <a:p>
            <a:r>
              <a:rPr lang="en-US" dirty="0"/>
              <a:t>Locations 			: 11 Across India</a:t>
            </a:r>
          </a:p>
          <a:p>
            <a:r>
              <a:rPr lang="en-US" dirty="0"/>
              <a:t>					</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3226" y="3929279"/>
            <a:ext cx="1588349" cy="536157"/>
          </a:xfrm>
          <a:prstGeom prst="rect">
            <a:avLst/>
          </a:prstGeom>
        </p:spPr>
      </p:pic>
    </p:spTree>
    <p:extLst>
      <p:ext uri="{BB962C8B-B14F-4D97-AF65-F5344CB8AC3E}">
        <p14:creationId xmlns:p14="http://schemas.microsoft.com/office/powerpoint/2010/main" val="33626984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8085" y="418909"/>
            <a:ext cx="8468042" cy="854075"/>
          </a:xfrm>
          <a:prstGeom prst="rect">
            <a:avLst/>
          </a:prstGeom>
          <a:noFill/>
        </p:spPr>
        <p:txBody>
          <a:bodyPr vert="horz" wrap="square" lIns="36000" tIns="45720" rIns="36000" bIns="45720" rtlCol="0" anchor="t">
            <a:noAutofit/>
          </a:bodyPr>
          <a:lstStyle>
            <a:lvl1pPr marL="0" indent="0" algn="l" defTabSz="457200" rtl="0" eaLnBrk="1" latinLnBrk="0" hangingPunct="1">
              <a:spcBef>
                <a:spcPct val="0"/>
              </a:spcBef>
              <a:buNone/>
              <a:defRPr sz="2400" b="0" kern="1200">
                <a:solidFill>
                  <a:srgbClr val="212721"/>
                </a:solidFill>
                <a:latin typeface="Arial"/>
                <a:ea typeface="+mj-ea"/>
                <a:cs typeface="Arial"/>
              </a:defRPr>
            </a:lvl1pPr>
          </a:lstStyle>
          <a:p>
            <a:r>
              <a:rPr lang="en-US" b="1" dirty="0"/>
              <a:t>INNOVA Presence</a:t>
            </a:r>
            <a:br>
              <a:rPr lang="en-US" b="1" dirty="0"/>
            </a:br>
            <a:r>
              <a:rPr lang="en-US" b="1" dirty="0"/>
              <a:t/>
            </a:r>
            <a:br>
              <a:rPr lang="en-US" b="1" dirty="0"/>
            </a:b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83" y="942700"/>
            <a:ext cx="6597445" cy="3878667"/>
          </a:xfrm>
          <a:prstGeom prst="rect">
            <a:avLst/>
          </a:prstGeom>
        </p:spPr>
      </p:pic>
      <p:sp>
        <p:nvSpPr>
          <p:cNvPr id="9" name="TextBox 8"/>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Tree>
    <p:extLst>
      <p:ext uri="{BB962C8B-B14F-4D97-AF65-F5344CB8AC3E}">
        <p14:creationId xmlns:p14="http://schemas.microsoft.com/office/powerpoint/2010/main" val="24645501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C4975D-9572-4496-9BE4-1F3E82A09C9C}"/>
              </a:ext>
            </a:extLst>
          </p:cNvPr>
          <p:cNvSpPr>
            <a:spLocks noGrp="1"/>
          </p:cNvSpPr>
          <p:nvPr>
            <p:ph type="title"/>
          </p:nvPr>
        </p:nvSpPr>
        <p:spPr>
          <a:xfrm>
            <a:off x="304906" y="57943"/>
            <a:ext cx="8519156" cy="366713"/>
          </a:xfrm>
        </p:spPr>
        <p:txBody>
          <a:bodyPr/>
          <a:lstStyle/>
          <a:p>
            <a:r>
              <a:rPr lang="en-US" b="1" dirty="0"/>
              <a:t>Our </a:t>
            </a:r>
            <a:r>
              <a:rPr lang="en-US" b="1" dirty="0" smtClean="0"/>
              <a:t>Client Base &amp; Services Offered.</a:t>
            </a:r>
            <a:endParaRPr lang="en-US" b="1" dirty="0"/>
          </a:p>
        </p:txBody>
      </p:sp>
      <p:sp>
        <p:nvSpPr>
          <p:cNvPr id="38" name="TextBox 37">
            <a:extLst>
              <a:ext uri="{FF2B5EF4-FFF2-40B4-BE49-F238E27FC236}">
                <a16:creationId xmlns="" xmlns:a16="http://schemas.microsoft.com/office/drawing/2014/main" id="{97C6DD93-10D1-41AC-8A4A-9F230BC328A3}"/>
              </a:ext>
            </a:extLst>
          </p:cNvPr>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39" name="Picture 38">
            <a:extLst>
              <a:ext uri="{FF2B5EF4-FFF2-40B4-BE49-F238E27FC236}">
                <a16:creationId xmlns="" xmlns:a16="http://schemas.microsoft.com/office/drawing/2014/main" id="{8821A4C8-0B0B-417B-A4B3-B4B8939CC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49" y="4532355"/>
            <a:ext cx="683494" cy="521838"/>
          </a:xfrm>
          <a:prstGeom prst="rect">
            <a:avLst/>
          </a:prstGeom>
        </p:spPr>
      </p:pic>
      <p:pic>
        <p:nvPicPr>
          <p:cNvPr id="6" name="Picture 7" descr="C:\Users\Himanshu\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942" y="1862277"/>
            <a:ext cx="1871190" cy="5288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744" y="1578335"/>
            <a:ext cx="2105026" cy="5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1988" y="3238587"/>
            <a:ext cx="1817838" cy="545351"/>
          </a:xfrm>
          <a:prstGeom prst="rect">
            <a:avLst/>
          </a:prstGeom>
        </p:spPr>
      </p:pic>
      <p:pic>
        <p:nvPicPr>
          <p:cNvPr id="10" name="Picture 9">
            <a:extLst>
              <a:ext uri="{FF2B5EF4-FFF2-40B4-BE49-F238E27FC236}">
                <a16:creationId xmlns:a16="http://schemas.microsoft.com/office/drawing/2014/main" xmlns="" id="{AEEEAA5D-209B-4ADB-88E3-C0D65D94B704}"/>
              </a:ext>
            </a:extLst>
          </p:cNvPr>
          <p:cNvPicPr>
            <a:picLocks noChangeAspect="1"/>
          </p:cNvPicPr>
          <p:nvPr/>
        </p:nvPicPr>
        <p:blipFill>
          <a:blip r:embed="rId6"/>
          <a:stretch>
            <a:fillRect/>
          </a:stretch>
        </p:blipFill>
        <p:spPr>
          <a:xfrm>
            <a:off x="6057734" y="764827"/>
            <a:ext cx="1301817" cy="5905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3804" y="3171638"/>
            <a:ext cx="1425506" cy="61093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5816" y="4205979"/>
            <a:ext cx="1634316" cy="488240"/>
          </a:xfrm>
          <a:prstGeom prst="rect">
            <a:avLst/>
          </a:prstGeom>
        </p:spPr>
      </p:pic>
      <p:pic>
        <p:nvPicPr>
          <p:cNvPr id="13" name="Picture 2" descr="C:\Users\Rakesh\Desktop\Jabra 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788" y="2943038"/>
            <a:ext cx="1266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93811" y="4044386"/>
            <a:ext cx="1689632" cy="47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About us | Planet EDU - Delivering Educational services global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0800" y="4179071"/>
            <a:ext cx="1640184" cy="7417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7337" y="2288213"/>
            <a:ext cx="1414313" cy="74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03425" y="2251941"/>
            <a:ext cx="1396319" cy="723747"/>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36771" y="961877"/>
            <a:ext cx="1586291" cy="501258"/>
          </a:xfrm>
          <a:prstGeom prst="rect">
            <a:avLst/>
          </a:prstGeom>
        </p:spPr>
      </p:pic>
      <p:pic>
        <p:nvPicPr>
          <p:cNvPr id="19" name="Picture 2" descr="C:\Users\Mr Mehra\Desktop\ask me.png"/>
          <p:cNvPicPr>
            <a:picLocks noChangeAspect="1" noChangeArrowheads="1"/>
          </p:cNvPicPr>
          <p:nvPr/>
        </p:nvPicPr>
        <p:blipFill>
          <a:blip r:embed="rId15"/>
          <a:srcRect/>
          <a:stretch>
            <a:fillRect/>
          </a:stretch>
        </p:blipFill>
        <p:spPr bwMode="auto">
          <a:xfrm>
            <a:off x="322646" y="1633497"/>
            <a:ext cx="761693" cy="761693"/>
          </a:xfrm>
          <a:prstGeom prst="rect">
            <a:avLst/>
          </a:prstGeom>
          <a:noFill/>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21785" y="2620640"/>
            <a:ext cx="2095238" cy="514286"/>
          </a:xfrm>
          <a:prstGeom prst="rect">
            <a:avLst/>
          </a:prstGeom>
        </p:spPr>
      </p:pic>
      <p:pic>
        <p:nvPicPr>
          <p:cNvPr id="21"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82052" y="879606"/>
            <a:ext cx="1278018" cy="87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descr="Image result for su vastika solar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707" y="3878271"/>
            <a:ext cx="1869762" cy="5391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1" descr="image0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9233" y="685915"/>
            <a:ext cx="1047619" cy="7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pic>
        <p:nvPicPr>
          <p:cNvPr id="24" name="Picture 5" descr="C:\Users\Rakesh\Desktop\sakarni-logo.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41267" y="777665"/>
            <a:ext cx="258127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881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010398" y="4807973"/>
            <a:ext cx="3746091" cy="246221"/>
          </a:xfrm>
          <a:prstGeom prst="rect">
            <a:avLst/>
          </a:prstGeom>
          <a:noFill/>
        </p:spPr>
        <p:txBody>
          <a:bodyPr wrap="square" rtlCol="0">
            <a:spAutoFit/>
          </a:bodyPr>
          <a:lstStyle/>
          <a:p>
            <a:r>
              <a:rPr lang="en-US" sz="1000" dirty="0"/>
              <a:t>www.innovacommunications.com</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0700"/>
            <a:ext cx="683494" cy="521838"/>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035" y="155456"/>
            <a:ext cx="1535525" cy="380290"/>
          </a:xfrm>
          <a:prstGeom prst="rect">
            <a:avLst/>
          </a:prstGeom>
        </p:spPr>
      </p:pic>
      <p:sp>
        <p:nvSpPr>
          <p:cNvPr id="12" name="Rounded Rectangle 11"/>
          <p:cNvSpPr/>
          <p:nvPr/>
        </p:nvSpPr>
        <p:spPr>
          <a:xfrm>
            <a:off x="277915" y="866086"/>
            <a:ext cx="3882103" cy="3494899"/>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smtClean="0">
              <a:solidFill>
                <a:schemeClr val="tx1"/>
              </a:solidFill>
            </a:endParaRPr>
          </a:p>
          <a:p>
            <a:endParaRPr lang="en-US" sz="1000" dirty="0">
              <a:solidFill>
                <a:schemeClr val="tx1"/>
              </a:solidFill>
            </a:endParaRPr>
          </a:p>
          <a:p>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endParaRPr lang="en-US" sz="1000" dirty="0" smtClean="0">
              <a:solidFill>
                <a:schemeClr val="tx1"/>
              </a:solidFill>
            </a:endParaRPr>
          </a:p>
          <a:p>
            <a:pPr marL="171450" indent="-171450">
              <a:buFont typeface="Wingdings" pitchFamily="2" charset="2"/>
              <a:buChar char="q"/>
            </a:pPr>
            <a:endParaRPr lang="en-US" sz="1000" dirty="0" smtClean="0">
              <a:solidFill>
                <a:schemeClr val="tx1"/>
              </a:solidFill>
            </a:endParaRPr>
          </a:p>
          <a:p>
            <a:endParaRPr lang="en-US" sz="1000" dirty="0">
              <a:solidFill>
                <a:schemeClr val="tx1"/>
              </a:solidFill>
            </a:endParaRPr>
          </a:p>
          <a:p>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endParaRPr lang="en-US" sz="1000" dirty="0" smtClean="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smtClean="0">
              <a:solidFill>
                <a:schemeClr val="tx1"/>
              </a:solidFill>
            </a:endParaRPr>
          </a:p>
          <a:p>
            <a:pPr marL="171450" indent="-171450">
              <a:buFont typeface="Wingdings" pitchFamily="2" charset="2"/>
              <a:buChar char="q"/>
            </a:pPr>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a:solidFill>
                <a:schemeClr val="tx1"/>
              </a:solidFill>
            </a:endParaRPr>
          </a:p>
        </p:txBody>
      </p:sp>
      <p:sp>
        <p:nvSpPr>
          <p:cNvPr id="10" name="Rounded Rectangle 9"/>
          <p:cNvSpPr/>
          <p:nvPr/>
        </p:nvSpPr>
        <p:spPr>
          <a:xfrm>
            <a:off x="4579559" y="866086"/>
            <a:ext cx="4049470" cy="3494899"/>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Text Placeholder 2"/>
          <p:cNvSpPr txBox="1">
            <a:spLocks/>
          </p:cNvSpPr>
          <p:nvPr/>
        </p:nvSpPr>
        <p:spPr>
          <a:xfrm>
            <a:off x="4713080" y="2076185"/>
            <a:ext cx="3506471" cy="1701995"/>
          </a:xfrm>
          <a:prstGeom prst="rect">
            <a:avLst/>
          </a:prstGeom>
          <a:noFill/>
        </p:spPr>
        <p:txBody>
          <a:bodyPr vert="horz" lIns="36000" tIns="45720" rIns="36000" bIns="45720" rtlCol="0">
            <a:noAutofit/>
          </a:bodyPr>
          <a:lstStyle>
            <a:lvl1pPr marL="0" indent="0" algn="l" defTabSz="457200" rtl="0" eaLnBrk="1" latinLnBrk="0" hangingPunct="1">
              <a:lnSpc>
                <a:spcPct val="90000"/>
              </a:lnSpc>
              <a:spcBef>
                <a:spcPts val="300"/>
              </a:spcBef>
              <a:spcAft>
                <a:spcPts val="600"/>
              </a:spcAft>
              <a:buFont typeface="Arial"/>
              <a:buNone/>
              <a:defRPr lang="en-US" sz="1800" b="1" kern="1200" baseline="0" dirty="0">
                <a:solidFill>
                  <a:schemeClr val="tx1"/>
                </a:solidFill>
                <a:latin typeface="Arial"/>
                <a:ea typeface="+mn-ea"/>
                <a:cs typeface="Arial"/>
              </a:defRPr>
            </a:lvl1pPr>
            <a:lvl2pPr marL="0" indent="0" algn="l" defTabSz="457200" rtl="0" eaLnBrk="1" latinLnBrk="0" hangingPunct="1">
              <a:lnSpc>
                <a:spcPct val="90000"/>
              </a:lnSpc>
              <a:spcBef>
                <a:spcPts val="300"/>
              </a:spcBef>
              <a:spcAft>
                <a:spcPts val="600"/>
              </a:spcAft>
              <a:buFont typeface="Arial"/>
              <a:buNone/>
              <a:defRPr lang="en-US" sz="1400" b="0" kern="1200" dirty="0">
                <a:solidFill>
                  <a:schemeClr val="tx1"/>
                </a:solidFill>
                <a:latin typeface="Arial"/>
                <a:ea typeface="+mn-ea"/>
                <a:cs typeface="Arial"/>
              </a:defRPr>
            </a:lvl2pPr>
            <a:lvl3pPr marL="0" indent="0" algn="l" defTabSz="457200" rtl="0" eaLnBrk="1" latinLnBrk="0" hangingPunct="1">
              <a:lnSpc>
                <a:spcPct val="90000"/>
              </a:lnSpc>
              <a:spcBef>
                <a:spcPts val="300"/>
              </a:spcBef>
              <a:spcAft>
                <a:spcPts val="600"/>
              </a:spcAft>
              <a:buFont typeface="Arial"/>
              <a:buNone/>
              <a:defRPr lang="en-US" sz="1200" kern="1200" dirty="0">
                <a:solidFill>
                  <a:schemeClr val="tx1"/>
                </a:solidFill>
                <a:latin typeface="Arial"/>
                <a:ea typeface="+mn-ea"/>
                <a:cs typeface="Arial"/>
              </a:defRPr>
            </a:lvl3pPr>
            <a:lvl4pPr marL="171450" indent="-171450"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US" sz="1200" kern="1200" dirty="0">
                <a:solidFill>
                  <a:schemeClr val="tx1"/>
                </a:solidFill>
                <a:latin typeface="Arial"/>
                <a:ea typeface="+mn-ea"/>
                <a:cs typeface="Arial"/>
              </a:defRPr>
            </a:lvl4pPr>
            <a:lvl5pPr marL="358775" indent="-176213"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GB" sz="1200" kern="1200" dirty="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b="0" dirty="0"/>
          </a:p>
          <a:p>
            <a:pPr marL="171450" indent="-171450">
              <a:buFont typeface="Wingdings" pitchFamily="2" charset="2"/>
              <a:buChar char="q"/>
            </a:pPr>
            <a:r>
              <a:rPr lang="en-US" sz="1000" b="0" dirty="0">
                <a:latin typeface="+mn-lt"/>
                <a:cs typeface="+mn-cs"/>
              </a:rPr>
              <a:t>Handled Inbound Queries of Various Courses.</a:t>
            </a:r>
          </a:p>
          <a:p>
            <a:pPr marL="171450" indent="-171450">
              <a:buFont typeface="Wingdings" pitchFamily="2" charset="2"/>
              <a:buChar char="q"/>
            </a:pPr>
            <a:r>
              <a:rPr lang="en-US" sz="1000" b="0" dirty="0" smtClean="0">
                <a:latin typeface="+mn-lt"/>
                <a:cs typeface="+mn-cs"/>
              </a:rPr>
              <a:t>Outbound </a:t>
            </a:r>
            <a:r>
              <a:rPr lang="en-US" sz="1000" b="0" dirty="0">
                <a:latin typeface="+mn-lt"/>
                <a:cs typeface="+mn-cs"/>
              </a:rPr>
              <a:t>calls for routing walk-ins to </a:t>
            </a:r>
            <a:r>
              <a:rPr lang="en-US" sz="1000" b="0" dirty="0" smtClean="0">
                <a:latin typeface="+mn-lt"/>
                <a:cs typeface="+mn-cs"/>
              </a:rPr>
              <a:t>centers and       Colleges</a:t>
            </a:r>
            <a:endParaRPr lang="en-US" sz="1000" b="0" dirty="0">
              <a:latin typeface="+mn-lt"/>
              <a:cs typeface="+mn-cs"/>
            </a:endParaRPr>
          </a:p>
          <a:p>
            <a:pPr marL="171450" indent="-171450">
              <a:buFont typeface="Wingdings" pitchFamily="2" charset="2"/>
              <a:buChar char="q"/>
            </a:pPr>
            <a:r>
              <a:rPr lang="en-US" sz="1000" b="0" dirty="0">
                <a:latin typeface="+mn-lt"/>
                <a:cs typeface="+mn-cs"/>
              </a:rPr>
              <a:t> Provide Voice, Chat and Email support</a:t>
            </a:r>
          </a:p>
          <a:p>
            <a:pPr marL="171450" indent="-171450">
              <a:buFont typeface="Wingdings" pitchFamily="2" charset="2"/>
              <a:buChar char="q"/>
            </a:pPr>
            <a:r>
              <a:rPr lang="en-US" sz="1000" b="0" dirty="0">
                <a:latin typeface="+mn-lt"/>
                <a:cs typeface="+mn-cs"/>
              </a:rPr>
              <a:t>Sales &amp; Onboarding Process</a:t>
            </a:r>
          </a:p>
          <a:p>
            <a:pPr marL="171450" indent="-171450">
              <a:buFont typeface="Wingdings" pitchFamily="2" charset="2"/>
              <a:buChar char="q"/>
            </a:pPr>
            <a:r>
              <a:rPr lang="en-US" sz="1000" b="0" dirty="0">
                <a:latin typeface="+mn-lt"/>
                <a:cs typeface="+mn-cs"/>
              </a:rPr>
              <a:t>Educate customer flip learn online store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417" y="1232192"/>
            <a:ext cx="1396319" cy="72374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469" y="1278064"/>
            <a:ext cx="1586291" cy="501258"/>
          </a:xfrm>
          <a:prstGeom prst="rect">
            <a:avLst/>
          </a:prstGeom>
        </p:spPr>
      </p:pic>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282" y="1127961"/>
            <a:ext cx="1414313" cy="74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Placeholder 2"/>
          <p:cNvSpPr txBox="1">
            <a:spLocks/>
          </p:cNvSpPr>
          <p:nvPr/>
        </p:nvSpPr>
        <p:spPr>
          <a:xfrm>
            <a:off x="524906" y="1955939"/>
            <a:ext cx="3461785" cy="1993063"/>
          </a:xfrm>
          <a:prstGeom prst="rect">
            <a:avLst/>
          </a:prstGeom>
          <a:noFill/>
        </p:spPr>
        <p:txBody>
          <a:bodyPr vert="horz" lIns="36000" tIns="45720" rIns="36000" bIns="45720" rtlCol="0">
            <a:noAutofit/>
          </a:bodyPr>
          <a:lstStyle>
            <a:lvl1pPr marL="0" indent="0" algn="l" defTabSz="457200" rtl="0" eaLnBrk="1" latinLnBrk="0" hangingPunct="1">
              <a:lnSpc>
                <a:spcPct val="90000"/>
              </a:lnSpc>
              <a:spcBef>
                <a:spcPts val="300"/>
              </a:spcBef>
              <a:spcAft>
                <a:spcPts val="600"/>
              </a:spcAft>
              <a:buFont typeface="Arial"/>
              <a:buNone/>
              <a:defRPr lang="en-US" sz="1800" b="1" kern="1200" baseline="0" dirty="0">
                <a:solidFill>
                  <a:schemeClr val="tx1"/>
                </a:solidFill>
                <a:latin typeface="Arial"/>
                <a:ea typeface="+mn-ea"/>
                <a:cs typeface="Arial"/>
              </a:defRPr>
            </a:lvl1pPr>
            <a:lvl2pPr marL="0" indent="0" algn="l" defTabSz="457200" rtl="0" eaLnBrk="1" latinLnBrk="0" hangingPunct="1">
              <a:lnSpc>
                <a:spcPct val="90000"/>
              </a:lnSpc>
              <a:spcBef>
                <a:spcPts val="300"/>
              </a:spcBef>
              <a:spcAft>
                <a:spcPts val="600"/>
              </a:spcAft>
              <a:buFont typeface="Arial"/>
              <a:buNone/>
              <a:defRPr lang="en-US" sz="1400" b="0" kern="1200" dirty="0">
                <a:solidFill>
                  <a:schemeClr val="tx1"/>
                </a:solidFill>
                <a:latin typeface="Arial"/>
                <a:ea typeface="+mn-ea"/>
                <a:cs typeface="Arial"/>
              </a:defRPr>
            </a:lvl2pPr>
            <a:lvl3pPr marL="0" indent="0" algn="l" defTabSz="457200" rtl="0" eaLnBrk="1" latinLnBrk="0" hangingPunct="1">
              <a:lnSpc>
                <a:spcPct val="90000"/>
              </a:lnSpc>
              <a:spcBef>
                <a:spcPts val="300"/>
              </a:spcBef>
              <a:spcAft>
                <a:spcPts val="600"/>
              </a:spcAft>
              <a:buFont typeface="Arial"/>
              <a:buNone/>
              <a:defRPr lang="en-US" sz="1200" kern="1200" dirty="0">
                <a:solidFill>
                  <a:schemeClr val="tx1"/>
                </a:solidFill>
                <a:latin typeface="Arial"/>
                <a:ea typeface="+mn-ea"/>
                <a:cs typeface="Arial"/>
              </a:defRPr>
            </a:lvl3pPr>
            <a:lvl4pPr marL="171450" indent="-171450"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US" sz="1200" kern="1200" dirty="0">
                <a:solidFill>
                  <a:schemeClr val="tx1"/>
                </a:solidFill>
                <a:latin typeface="Arial"/>
                <a:ea typeface="+mn-ea"/>
                <a:cs typeface="Arial"/>
              </a:defRPr>
            </a:lvl4pPr>
            <a:lvl5pPr marL="358775" indent="-176213" algn="l" defTabSz="457200" rtl="0" eaLnBrk="1" latinLnBrk="0" hangingPunct="1">
              <a:lnSpc>
                <a:spcPct val="90000"/>
              </a:lnSpc>
              <a:spcBef>
                <a:spcPts val="300"/>
              </a:spcBef>
              <a:spcAft>
                <a:spcPts val="600"/>
              </a:spcAft>
              <a:buClr>
                <a:schemeClr val="accent1"/>
              </a:buClr>
              <a:buFont typeface="Arial" panose="020B0604020202020204" pitchFamily="34" charset="0"/>
              <a:buChar char="-"/>
              <a:defRPr lang="en-GB" sz="1200" kern="1200" dirty="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b="0" dirty="0"/>
          </a:p>
          <a:p>
            <a:pPr marL="171450" indent="-171450">
              <a:buFont typeface="Wingdings" pitchFamily="2" charset="2"/>
              <a:buChar char="q"/>
            </a:pPr>
            <a:r>
              <a:rPr lang="en-US" sz="1000" b="0" dirty="0" smtClean="0"/>
              <a:t>Planet </a:t>
            </a:r>
            <a:r>
              <a:rPr lang="en-US" sz="1000" b="0" dirty="0" err="1" smtClean="0"/>
              <a:t>Edu</a:t>
            </a:r>
            <a:r>
              <a:rPr lang="en-US" sz="1000" b="0" dirty="0" smtClean="0"/>
              <a:t> collaboration with Zamit , which provides one stop solution for school eco system.</a:t>
            </a:r>
          </a:p>
          <a:p>
            <a:pPr marL="171450" indent="-171450">
              <a:buFont typeface="Wingdings" pitchFamily="2" charset="2"/>
              <a:buChar char="q"/>
            </a:pPr>
            <a:r>
              <a:rPr lang="en-US" sz="1000" b="0" dirty="0" smtClean="0">
                <a:latin typeface="+mn-lt"/>
                <a:cs typeface="+mn-cs"/>
              </a:rPr>
              <a:t>Outbound calls to schools for free sign up with Zamit.</a:t>
            </a:r>
          </a:p>
          <a:p>
            <a:pPr marL="171450" indent="-171450">
              <a:buFont typeface="Wingdings" pitchFamily="2" charset="2"/>
              <a:buChar char="q"/>
            </a:pPr>
            <a:r>
              <a:rPr lang="en-US" sz="1000" b="0" dirty="0" smtClean="0">
                <a:latin typeface="+mn-lt"/>
                <a:cs typeface="+mn-cs"/>
              </a:rPr>
              <a:t>Handled Inbound queries for schools regarding the application.</a:t>
            </a:r>
          </a:p>
          <a:p>
            <a:pPr marL="171450" indent="-171450">
              <a:buFont typeface="Wingdings" pitchFamily="2" charset="2"/>
              <a:buChar char="q"/>
            </a:pPr>
            <a:r>
              <a:rPr lang="en-US" sz="1000" b="0" dirty="0" smtClean="0"/>
              <a:t>Sales &amp; onboarding process.</a:t>
            </a:r>
            <a:endParaRPr lang="en-US" sz="1000" b="0" dirty="0"/>
          </a:p>
          <a:p>
            <a:pPr marL="171450" indent="-171450">
              <a:buFont typeface="Wingdings" pitchFamily="2" charset="2"/>
              <a:buChar char="q"/>
            </a:pPr>
            <a:r>
              <a:rPr lang="en-US" sz="1000" b="0" dirty="0" smtClean="0">
                <a:latin typeface="+mn-lt"/>
                <a:cs typeface="+mn-cs"/>
              </a:rPr>
              <a:t>Provide </a:t>
            </a:r>
            <a:r>
              <a:rPr lang="en-US" sz="1000" b="0" dirty="0">
                <a:latin typeface="+mn-lt"/>
                <a:cs typeface="+mn-cs"/>
              </a:rPr>
              <a:t>Voice, Chat and Email support</a:t>
            </a:r>
          </a:p>
          <a:p>
            <a:endParaRPr lang="en-US" sz="1000" b="0" dirty="0">
              <a:latin typeface="+mn-lt"/>
              <a:cs typeface="+mn-cs"/>
            </a:endParaRPr>
          </a:p>
        </p:txBody>
      </p:sp>
      <p:pic>
        <p:nvPicPr>
          <p:cNvPr id="1028" name="Picture 4" descr="About us | Planet EDU - Delivering Educational services global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524" y="1127961"/>
            <a:ext cx="1640184" cy="7417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61555" y="496754"/>
            <a:ext cx="1219116" cy="369332"/>
          </a:xfrm>
          <a:prstGeom prst="rect">
            <a:avLst/>
          </a:prstGeom>
        </p:spPr>
        <p:txBody>
          <a:bodyPr wrap="none">
            <a:spAutoFit/>
          </a:bodyPr>
          <a:lstStyle/>
          <a:p>
            <a:r>
              <a:rPr lang="en-US" b="1" dirty="0" err="1"/>
              <a:t>Edu</a:t>
            </a:r>
            <a:r>
              <a:rPr lang="en-US" b="1" dirty="0"/>
              <a:t>-Tech</a:t>
            </a:r>
            <a:endParaRPr lang="en-US" dirty="0"/>
          </a:p>
        </p:txBody>
      </p:sp>
      <p:sp>
        <p:nvSpPr>
          <p:cNvPr id="3" name="Rectangle 2"/>
          <p:cNvSpPr/>
          <p:nvPr/>
        </p:nvSpPr>
        <p:spPr>
          <a:xfrm>
            <a:off x="6017525" y="511232"/>
            <a:ext cx="1219116" cy="369332"/>
          </a:xfrm>
          <a:prstGeom prst="rect">
            <a:avLst/>
          </a:prstGeom>
        </p:spPr>
        <p:txBody>
          <a:bodyPr wrap="none">
            <a:spAutoFit/>
          </a:bodyPr>
          <a:lstStyle/>
          <a:p>
            <a:r>
              <a:rPr lang="en-US" b="1" dirty="0" err="1"/>
              <a:t>Edu</a:t>
            </a:r>
            <a:r>
              <a:rPr lang="en-US" b="1" dirty="0"/>
              <a:t>-Tech</a:t>
            </a:r>
            <a:endParaRPr lang="en-US" dirty="0"/>
          </a:p>
        </p:txBody>
      </p:sp>
    </p:spTree>
    <p:extLst>
      <p:ext uri="{BB962C8B-B14F-4D97-AF65-F5344CB8AC3E}">
        <p14:creationId xmlns:p14="http://schemas.microsoft.com/office/powerpoint/2010/main" val="835974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183" y="90580"/>
            <a:ext cx="8468042" cy="411843"/>
          </a:xfrm>
        </p:spPr>
        <p:txBody>
          <a:bodyPr/>
          <a:lstStyle/>
          <a:p>
            <a:pPr algn="ctr"/>
            <a:r>
              <a:rPr lang="en-US" b="1" dirty="0"/>
              <a:t>Telecom</a:t>
            </a:r>
            <a:endParaRPr lang="en-US" dirty="0"/>
          </a:p>
        </p:txBody>
      </p:sp>
      <p:sp>
        <p:nvSpPr>
          <p:cNvPr id="8" name="Rounded Rectangle 7"/>
          <p:cNvSpPr/>
          <p:nvPr/>
        </p:nvSpPr>
        <p:spPr>
          <a:xfrm>
            <a:off x="4893558" y="727960"/>
            <a:ext cx="3911764" cy="398915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smtClean="0">
              <a:solidFill>
                <a:schemeClr val="tx1"/>
              </a:solidFill>
            </a:endParaRPr>
          </a:p>
          <a:p>
            <a:pPr marL="171450" indent="-171450">
              <a:buFont typeface="Wingdings" pitchFamily="2" charset="2"/>
              <a:buChar char="q"/>
            </a:pPr>
            <a:r>
              <a:rPr lang="en-US" sz="1000" dirty="0">
                <a:solidFill>
                  <a:schemeClr val="tx1"/>
                </a:solidFill>
              </a:rPr>
              <a:t> Prepaid Verification Process.</a:t>
            </a:r>
          </a:p>
          <a:p>
            <a:endParaRPr lang="en-US" sz="1000" dirty="0">
              <a:solidFill>
                <a:schemeClr val="tx1"/>
              </a:solidFill>
            </a:endParaRPr>
          </a:p>
          <a:p>
            <a:pPr marL="285750" indent="-285750">
              <a:buFont typeface="Wingdings" panose="05000000000000000000" pitchFamily="2" charset="2"/>
              <a:buChar char="q"/>
            </a:pPr>
            <a:r>
              <a:rPr lang="en-US" sz="1000" dirty="0">
                <a:solidFill>
                  <a:schemeClr val="tx1"/>
                </a:solidFill>
              </a:rPr>
              <a:t>Retention Onboarding Process</a:t>
            </a:r>
            <a:r>
              <a:rPr lang="en-US" sz="1000" dirty="0" smtClean="0">
                <a:solidFill>
                  <a:schemeClr val="tx1"/>
                </a:solidFill>
              </a:rPr>
              <a:t>.</a:t>
            </a:r>
          </a:p>
          <a:p>
            <a:r>
              <a:rPr lang="en-US" sz="1000" dirty="0" smtClean="0">
                <a:solidFill>
                  <a:schemeClr val="tx1"/>
                </a:solidFill>
              </a:rPr>
              <a:t> </a:t>
            </a:r>
          </a:p>
          <a:p>
            <a:pPr marL="285750" indent="-285750">
              <a:buFont typeface="Wingdings" panose="05000000000000000000" pitchFamily="2" charset="2"/>
              <a:buChar char="q"/>
            </a:pPr>
            <a:r>
              <a:rPr lang="en-US" sz="1000" dirty="0">
                <a:solidFill>
                  <a:schemeClr val="tx1"/>
                </a:solidFill>
              </a:rPr>
              <a:t>Advance Rental Calling</a:t>
            </a:r>
            <a:r>
              <a:rPr lang="en-US" sz="1000" dirty="0" smtClean="0">
                <a:solidFill>
                  <a:schemeClr val="tx1"/>
                </a:solidFill>
              </a:rPr>
              <a:t>.</a:t>
            </a:r>
          </a:p>
          <a:p>
            <a:endParaRPr lang="en-US" sz="1000" dirty="0">
              <a:solidFill>
                <a:schemeClr val="tx1"/>
              </a:solidFill>
            </a:endParaRPr>
          </a:p>
          <a:p>
            <a:pPr marL="285750" indent="-285750">
              <a:buFont typeface="Wingdings" panose="05000000000000000000" pitchFamily="2" charset="2"/>
              <a:buChar char="q"/>
            </a:pPr>
            <a:r>
              <a:rPr lang="en-US" sz="1000" dirty="0" smtClean="0">
                <a:solidFill>
                  <a:schemeClr val="tx1"/>
                </a:solidFill>
              </a:rPr>
              <a:t>HVC Retention Process.</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Prepaid MNP Process.</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Upselling Calling</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NPD Calling</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CPM (Churn Propensity Module)</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Inbound for High Value customers</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Displacement Calling</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Post To Pre Retention Calling</a:t>
            </a:r>
          </a:p>
          <a:p>
            <a:pPr marL="285750" indent="-285750">
              <a:buFont typeface="Arial" pitchFamily="34" charset="0"/>
              <a:buChar char="•"/>
            </a:pPr>
            <a:endParaRPr lang="en-US" sz="1000" dirty="0" smtClean="0">
              <a:solidFill>
                <a:schemeClr val="tx1"/>
              </a:solidFill>
            </a:endParaRPr>
          </a:p>
          <a:p>
            <a:endParaRPr lang="en-US" sz="1000" dirty="0" smtClean="0">
              <a:solidFill>
                <a:schemeClr val="tx1"/>
              </a:solidFill>
            </a:endParaRPr>
          </a:p>
          <a:p>
            <a:endParaRPr lang="en-US" sz="1000"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405" y="83736"/>
            <a:ext cx="1535525" cy="380290"/>
          </a:xfrm>
          <a:prstGeom prst="rect">
            <a:avLst/>
          </a:prstGeom>
        </p:spPr>
      </p:pic>
      <p:sp>
        <p:nvSpPr>
          <p:cNvPr id="10" name="TextBox 9"/>
          <p:cNvSpPr txBox="1"/>
          <p:nvPr/>
        </p:nvSpPr>
        <p:spPr>
          <a:xfrm>
            <a:off x="6974550" y="4938597"/>
            <a:ext cx="2356561" cy="246221"/>
          </a:xfrm>
          <a:prstGeom prst="rect">
            <a:avLst/>
          </a:prstGeom>
          <a:noFill/>
        </p:spPr>
        <p:txBody>
          <a:bodyPr wrap="square" rtlCol="0">
            <a:spAutoFit/>
          </a:bodyPr>
          <a:lstStyle/>
          <a:p>
            <a:r>
              <a:rPr lang="en-US" sz="1000" dirty="0"/>
              <a:t>www.innovacommunications.com</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5" y="4523390"/>
            <a:ext cx="683494" cy="521838"/>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07" y="757219"/>
            <a:ext cx="1215479" cy="52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64914" y="727960"/>
            <a:ext cx="3816170" cy="398915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anose="05000000000000000000" pitchFamily="2" charset="2"/>
              <a:buChar char="q"/>
            </a:pPr>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r>
              <a:rPr lang="en-US" sz="1000" dirty="0" smtClean="0">
                <a:solidFill>
                  <a:schemeClr val="tx1"/>
                </a:solidFill>
              </a:rPr>
              <a:t> </a:t>
            </a:r>
            <a:endParaRPr lang="en-US" sz="1000" dirty="0">
              <a:solidFill>
                <a:schemeClr val="tx1"/>
              </a:solidFill>
            </a:endParaRPr>
          </a:p>
          <a:p>
            <a:pPr marL="285750" indent="-285750">
              <a:buFont typeface="Wingdings" panose="05000000000000000000" pitchFamily="2" charset="2"/>
              <a:buChar char="q"/>
            </a:pPr>
            <a:endParaRPr lang="en-US" sz="1000" dirty="0" smtClean="0">
              <a:solidFill>
                <a:schemeClr val="tx1"/>
              </a:solidFill>
            </a:endParaRPr>
          </a:p>
          <a:p>
            <a:pPr marL="285750" indent="-285750">
              <a:buFont typeface="Wingdings" panose="05000000000000000000" pitchFamily="2" charset="2"/>
              <a:buChar char="q"/>
            </a:pPr>
            <a:r>
              <a:rPr lang="en-US" sz="1000" dirty="0" smtClean="0">
                <a:solidFill>
                  <a:schemeClr val="tx1"/>
                </a:solidFill>
              </a:rPr>
              <a:t>Close </a:t>
            </a:r>
            <a:r>
              <a:rPr lang="en-US" sz="1000" dirty="0">
                <a:solidFill>
                  <a:schemeClr val="tx1"/>
                </a:solidFill>
              </a:rPr>
              <a:t>Looping Process </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Compliant </a:t>
            </a:r>
            <a:r>
              <a:rPr lang="en-US" sz="1000" dirty="0">
                <a:solidFill>
                  <a:schemeClr val="tx1"/>
                </a:solidFill>
              </a:rPr>
              <a:t>&amp; </a:t>
            </a:r>
            <a:r>
              <a:rPr lang="en-US" sz="1000" dirty="0" smtClean="0">
                <a:solidFill>
                  <a:schemeClr val="tx1"/>
                </a:solidFill>
              </a:rPr>
              <a:t>Request</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GPRS,DND,Redex,Delhi Express,</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Payment Updation,Blackberry Process,</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Delhi Roaming Coordinator.</a:t>
            </a:r>
          </a:p>
          <a:p>
            <a:endParaRPr lang="en-US" sz="1000" dirty="0" smtClean="0">
              <a:solidFill>
                <a:schemeClr val="tx1"/>
              </a:solidFill>
            </a:endParaRPr>
          </a:p>
          <a:p>
            <a:pPr marL="171450" indent="-171450">
              <a:buFont typeface="Wingdings" pitchFamily="2" charset="2"/>
              <a:buChar char="q"/>
            </a:pPr>
            <a:r>
              <a:rPr lang="en-US" sz="1000" dirty="0" smtClean="0">
                <a:solidFill>
                  <a:schemeClr val="tx1"/>
                </a:solidFill>
              </a:rPr>
              <a:t>Provisioning &amp; Exception.</a:t>
            </a:r>
          </a:p>
          <a:p>
            <a:endParaRPr lang="en-US" sz="1000" dirty="0">
              <a:solidFill>
                <a:schemeClr val="tx1"/>
              </a:solidFill>
            </a:endParaRPr>
          </a:p>
          <a:p>
            <a:pPr marL="285750" indent="-285750">
              <a:buFont typeface="Wingdings" panose="05000000000000000000" pitchFamily="2" charset="2"/>
              <a:buChar char="q"/>
            </a:pPr>
            <a:r>
              <a:rPr lang="en-US" sz="1000" dirty="0">
                <a:solidFill>
                  <a:schemeClr val="tx1"/>
                </a:solidFill>
              </a:rPr>
              <a:t>Nodal Compliant.</a:t>
            </a:r>
          </a:p>
          <a:p>
            <a:endParaRPr lang="en-US" sz="1000" dirty="0">
              <a:solidFill>
                <a:schemeClr val="tx1"/>
              </a:solidFill>
            </a:endParaRPr>
          </a:p>
          <a:p>
            <a:pPr marL="285750" indent="-285750">
              <a:buFont typeface="Wingdings" panose="05000000000000000000" pitchFamily="2" charset="2"/>
              <a:buChar char="q"/>
            </a:pPr>
            <a:r>
              <a:rPr lang="en-US" sz="1000" dirty="0">
                <a:solidFill>
                  <a:schemeClr val="tx1"/>
                </a:solidFill>
              </a:rPr>
              <a:t>OGM Helpdesk.</a:t>
            </a:r>
          </a:p>
          <a:p>
            <a:endParaRPr lang="en-US" sz="1000" dirty="0">
              <a:solidFill>
                <a:schemeClr val="tx1"/>
              </a:solidFill>
            </a:endParaRPr>
          </a:p>
          <a:p>
            <a:pPr marL="285750" indent="-285750">
              <a:buFont typeface="Wingdings" panose="05000000000000000000" pitchFamily="2" charset="2"/>
              <a:buChar char="q"/>
            </a:pPr>
            <a:r>
              <a:rPr lang="en-US" sz="1000" dirty="0">
                <a:solidFill>
                  <a:schemeClr val="tx1"/>
                </a:solidFill>
              </a:rPr>
              <a:t>Appellate Help Desk (Inbound &amp; Outbound).</a:t>
            </a:r>
          </a:p>
          <a:p>
            <a:endParaRPr lang="en-US" sz="1000" dirty="0">
              <a:solidFill>
                <a:schemeClr val="tx1"/>
              </a:solidFill>
            </a:endParaRPr>
          </a:p>
          <a:p>
            <a:pPr marL="171450" indent="-171450">
              <a:buFont typeface="Wingdings" pitchFamily="2" charset="2"/>
              <a:buChar char="q"/>
            </a:pPr>
            <a:r>
              <a:rPr lang="en-US" sz="1000" dirty="0">
                <a:solidFill>
                  <a:schemeClr val="tx1"/>
                </a:solidFill>
              </a:rPr>
              <a:t>Handling Escalation on Calls &amp; Mail. </a:t>
            </a:r>
          </a:p>
          <a:p>
            <a:endParaRPr lang="en-US" sz="1000" dirty="0">
              <a:solidFill>
                <a:schemeClr val="tx1"/>
              </a:solidFill>
            </a:endParaRPr>
          </a:p>
          <a:p>
            <a:pPr marL="171450" indent="-171450">
              <a:buFont typeface="Wingdings" pitchFamily="2" charset="2"/>
              <a:buChar char="q"/>
            </a:pPr>
            <a:r>
              <a:rPr lang="en-US" sz="1000" dirty="0">
                <a:solidFill>
                  <a:schemeClr val="tx1"/>
                </a:solidFill>
              </a:rPr>
              <a:t>SME/Enterprise Process.</a:t>
            </a:r>
          </a:p>
          <a:p>
            <a:endParaRPr lang="en-US" sz="1000" dirty="0">
              <a:solidFill>
                <a:schemeClr val="tx1"/>
              </a:solidFill>
            </a:endParaRPr>
          </a:p>
          <a:p>
            <a:endParaRPr lang="en-US" sz="1000" dirty="0">
              <a:solidFill>
                <a:schemeClr val="tx1"/>
              </a:solidFill>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468" y="756169"/>
            <a:ext cx="1215479" cy="52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433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GN Theme 2016 FINAL">
  <a:themeElements>
    <a:clrScheme name="Jabra v4 Yellow Hyperlinks">
      <a:dk1>
        <a:srgbClr val="000000"/>
      </a:dk1>
      <a:lt1>
        <a:srgbClr val="FFFFFF"/>
      </a:lt1>
      <a:dk2>
        <a:srgbClr val="382E2C"/>
      </a:dk2>
      <a:lt2>
        <a:srgbClr val="B6ADA5"/>
      </a:lt2>
      <a:accent1>
        <a:srgbClr val="FFDD00"/>
      </a:accent1>
      <a:accent2>
        <a:srgbClr val="382E2C"/>
      </a:accent2>
      <a:accent3>
        <a:srgbClr val="B6ADA5"/>
      </a:accent3>
      <a:accent4>
        <a:srgbClr val="5C88DA"/>
      </a:accent4>
      <a:accent5>
        <a:srgbClr val="9063CD"/>
      </a:accent5>
      <a:accent6>
        <a:srgbClr val="253746"/>
      </a:accent6>
      <a:hlink>
        <a:srgbClr val="FFDD00"/>
      </a:hlink>
      <a:folHlink>
        <a:srgbClr val="FFDD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2857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22" id="{DC4D83FC-F2FA-FA4A-918A-67B494CD8825}" vid="{CDC02562-6FB1-8A46-B382-1514E31ADD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F57CFBAA553747A3D6E93C8FA76239" ma:contentTypeVersion="0" ma:contentTypeDescription="Create a new document." ma:contentTypeScope="" ma:versionID="8193867fad28552852583ba1c0a375ab">
  <xsd:schema xmlns:xsd="http://www.w3.org/2001/XMLSchema" xmlns:xs="http://www.w3.org/2001/XMLSchema" xmlns:p="http://schemas.microsoft.com/office/2006/metadata/properties" targetNamespace="http://schemas.microsoft.com/office/2006/metadata/properties" ma:root="true" ma:fieldsID="711b5f35d88f7f6ebfe284b0f73f439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42BB30-031B-4F79-96B2-AAB5AE1BF57D}">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EA978B42-5D10-46C6-96F8-C48EBB7EF6FB}">
  <ds:schemaRefs>
    <ds:schemaRef ds:uri="http://schemas.microsoft.com/sharepoint/v3/contenttype/forms"/>
  </ds:schemaRefs>
</ds:datastoreItem>
</file>

<file path=customXml/itemProps3.xml><?xml version="1.0" encoding="utf-8"?>
<ds:datastoreItem xmlns:ds="http://schemas.openxmlformats.org/officeDocument/2006/customXml" ds:itemID="{F408F8E4-B605-4B10-AAB5-994BA42DE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GN-RESOUND-Template-2016-FINAL-16-9</Template>
  <TotalTime>9998</TotalTime>
  <Words>1696</Words>
  <Application>Microsoft Office PowerPoint</Application>
  <PresentationFormat>On-screen Show (16:9)</PresentationFormat>
  <Paragraphs>398</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2_GN Theme 2016 FINAL</vt:lpstr>
      <vt:lpstr>PowerPoint Presentation</vt:lpstr>
      <vt:lpstr>  </vt:lpstr>
      <vt:lpstr>PowerPoint Presentation</vt:lpstr>
      <vt:lpstr>PowerPoint Presentation</vt:lpstr>
      <vt:lpstr>PowerPoint Presentation</vt:lpstr>
      <vt:lpstr>PowerPoint Presentation</vt:lpstr>
      <vt:lpstr>Our Client Base &amp; Services Offered.</vt:lpstr>
      <vt:lpstr>PowerPoint Presentation</vt:lpstr>
      <vt:lpstr>Telecom</vt:lpstr>
      <vt:lpstr>Telecom</vt:lpstr>
      <vt:lpstr>Banking</vt:lpstr>
      <vt:lpstr>PowerPoint Presentation</vt:lpstr>
      <vt:lpstr>PowerPoint Presentation</vt:lpstr>
      <vt:lpstr>E-Commerce</vt:lpstr>
      <vt:lpstr>PowerPoint Presentation</vt:lpstr>
      <vt:lpstr>PowerPoint Presentation</vt:lpstr>
      <vt:lpstr>PowerPoint Presentation</vt:lpstr>
      <vt:lpstr>RPO Services</vt:lpstr>
      <vt:lpstr>PowerPoint Presentation</vt:lpstr>
      <vt:lpstr>B2B Lead Generation Services for technology products and services for large enterprises mid market and SMB companies in India</vt:lpstr>
      <vt:lpstr>Data Security &amp; System Configuration</vt:lpstr>
      <vt:lpstr>Data Security &amp; System Configuration</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GN Template 2016</dc:subject>
  <dc:creator>Ashley Jon Pemberton</dc:creator>
  <cp:lastModifiedBy>Rakesh</cp:lastModifiedBy>
  <cp:revision>403</cp:revision>
  <dcterms:created xsi:type="dcterms:W3CDTF">2016-04-28T19:14:17Z</dcterms:created>
  <dcterms:modified xsi:type="dcterms:W3CDTF">2021-10-06T09:13:56Z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0x010100A0F57CFBAA553747A3D6E93C8FA76239</vt:lpwstr>
  </property>
</Properties>
</file>